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91" r:id="rId3"/>
    <p:sldId id="292" r:id="rId4"/>
    <p:sldId id="274" r:id="rId5"/>
    <p:sldId id="294" r:id="rId6"/>
    <p:sldId id="295" r:id="rId7"/>
    <p:sldId id="296" r:id="rId8"/>
    <p:sldId id="297" r:id="rId9"/>
    <p:sldId id="270" r:id="rId10"/>
    <p:sldId id="263" r:id="rId11"/>
    <p:sldId id="271" r:id="rId12"/>
    <p:sldId id="257" r:id="rId13"/>
    <p:sldId id="319" r:id="rId14"/>
    <p:sldId id="321" r:id="rId15"/>
    <p:sldId id="322" r:id="rId16"/>
    <p:sldId id="323" r:id="rId17"/>
    <p:sldId id="298" r:id="rId18"/>
    <p:sldId id="269" r:id="rId19"/>
    <p:sldId id="299" r:id="rId20"/>
    <p:sldId id="300" r:id="rId21"/>
    <p:sldId id="301" r:id="rId22"/>
    <p:sldId id="302" r:id="rId23"/>
    <p:sldId id="310" r:id="rId24"/>
    <p:sldId id="304" r:id="rId25"/>
    <p:sldId id="307" r:id="rId26"/>
    <p:sldId id="306" r:id="rId27"/>
    <p:sldId id="324" r:id="rId28"/>
    <p:sldId id="327" r:id="rId29"/>
    <p:sldId id="332" r:id="rId30"/>
    <p:sldId id="311" r:id="rId31"/>
    <p:sldId id="285" r:id="rId32"/>
    <p:sldId id="314" r:id="rId33"/>
    <p:sldId id="315" r:id="rId34"/>
    <p:sldId id="317" r:id="rId35"/>
    <p:sldId id="309" r:id="rId36"/>
    <p:sldId id="335" r:id="rId37"/>
    <p:sldId id="288" r:id="rId38"/>
    <p:sldId id="287" r:id="rId39"/>
    <p:sldId id="289" r:id="rId40"/>
    <p:sldId id="329" r:id="rId41"/>
    <p:sldId id="333" r:id="rId42"/>
    <p:sldId id="29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0" autoAdjust="0"/>
    <p:restoredTop sz="81413" autoAdjust="0"/>
  </p:normalViewPr>
  <p:slideViewPr>
    <p:cSldViewPr snapToGrid="0" snapToObjects="1" showGuides="1">
      <p:cViewPr>
        <p:scale>
          <a:sx n="107" d="100"/>
          <a:sy n="107" d="100"/>
        </p:scale>
        <p:origin x="96" y="-72"/>
      </p:cViewPr>
      <p:guideLst>
        <p:guide orient="horz" pos="3787"/>
        <p:guide pos="30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BC06F-1BE8-6641-8CC6-80B5531C06C8}" type="doc">
      <dgm:prSet loTypeId="urn:microsoft.com/office/officeart/2005/8/layout/pyramid4" loCatId="" qsTypeId="urn:microsoft.com/office/officeart/2005/8/quickstyle/simple4" qsCatId="simple" csTypeId="urn:microsoft.com/office/officeart/2005/8/colors/accent1_2" csCatId="accent1" phldr="1"/>
      <dgm:spPr/>
      <dgm:t>
        <a:bodyPr/>
        <a:lstStyle/>
        <a:p>
          <a:endParaRPr lang="fr-FR"/>
        </a:p>
      </dgm:t>
    </dgm:pt>
    <dgm:pt modelId="{8054543D-1743-7445-B231-70F37183DABD}">
      <dgm:prSet phldrT="[Text]"/>
      <dgm:spPr>
        <a:solidFill>
          <a:schemeClr val="tx1"/>
        </a:solidFill>
      </dgm:spPr>
      <dgm:t>
        <a:bodyPr/>
        <a:lstStyle/>
        <a:p>
          <a:r>
            <a:rPr lang="fr-FR" dirty="0" smtClean="0"/>
            <a:t>Généricité</a:t>
          </a:r>
          <a:endParaRPr lang="fr-FR" dirty="0"/>
        </a:p>
      </dgm:t>
    </dgm:pt>
    <dgm:pt modelId="{97EFD12B-AC13-B942-AA85-C90825B1734A}" type="parTrans" cxnId="{B6EE7579-0EAC-2E47-859D-1589C587AEF3}">
      <dgm:prSet/>
      <dgm:spPr/>
      <dgm:t>
        <a:bodyPr/>
        <a:lstStyle/>
        <a:p>
          <a:endParaRPr lang="fr-FR"/>
        </a:p>
      </dgm:t>
    </dgm:pt>
    <dgm:pt modelId="{776634B5-E4BD-8B4F-87B8-CBC7AAE7137B}" type="sibTrans" cxnId="{B6EE7579-0EAC-2E47-859D-1589C587AEF3}">
      <dgm:prSet/>
      <dgm:spPr/>
      <dgm:t>
        <a:bodyPr/>
        <a:lstStyle/>
        <a:p>
          <a:endParaRPr lang="fr-FR"/>
        </a:p>
      </dgm:t>
    </dgm:pt>
    <dgm:pt modelId="{733494C4-95FD-9A45-808D-B2605B133AE2}">
      <dgm:prSet phldrT="[Text]"/>
      <dgm:spPr>
        <a:solidFill>
          <a:srgbClr val="FF0000"/>
        </a:solidFill>
      </dgm:spPr>
      <dgm:t>
        <a:bodyPr/>
        <a:lstStyle/>
        <a:p>
          <a:r>
            <a:rPr lang="fr-FR" dirty="0" smtClean="0"/>
            <a:t>Précision</a:t>
          </a:r>
          <a:endParaRPr lang="fr-FR" dirty="0"/>
        </a:p>
      </dgm:t>
    </dgm:pt>
    <dgm:pt modelId="{7B8D903E-04D4-D544-BE3C-EB17482327C3}" type="parTrans" cxnId="{942D201B-1FDF-3E4B-AE31-09ACC80D9063}">
      <dgm:prSet/>
      <dgm:spPr/>
      <dgm:t>
        <a:bodyPr/>
        <a:lstStyle/>
        <a:p>
          <a:endParaRPr lang="fr-FR"/>
        </a:p>
      </dgm:t>
    </dgm:pt>
    <dgm:pt modelId="{8265E496-C0F0-7D40-8142-873728163F7D}" type="sibTrans" cxnId="{942D201B-1FDF-3E4B-AE31-09ACC80D9063}">
      <dgm:prSet/>
      <dgm:spPr/>
      <dgm:t>
        <a:bodyPr/>
        <a:lstStyle/>
        <a:p>
          <a:endParaRPr lang="fr-FR"/>
        </a:p>
      </dgm:t>
    </dgm:pt>
    <dgm:pt modelId="{F3377194-20F7-1A4A-892F-E854D7BD2483}">
      <dgm:prSet phldrT="[Text]"/>
      <dgm:spPr>
        <a:solidFill>
          <a:srgbClr val="800000"/>
        </a:solidFill>
      </dgm:spPr>
      <dgm:t>
        <a:bodyPr/>
        <a:lstStyle/>
        <a:p>
          <a:endParaRPr lang="fr-FR" dirty="0"/>
        </a:p>
      </dgm:t>
    </dgm:pt>
    <dgm:pt modelId="{65021D28-B3EC-5A4E-BD22-D6925691F40D}" type="parTrans" cxnId="{ECF8A54B-088F-5942-9258-3E427513D306}">
      <dgm:prSet/>
      <dgm:spPr/>
      <dgm:t>
        <a:bodyPr/>
        <a:lstStyle/>
        <a:p>
          <a:endParaRPr lang="fr-FR"/>
        </a:p>
      </dgm:t>
    </dgm:pt>
    <dgm:pt modelId="{6838BC32-396A-6440-819E-1FAA21ACE978}" type="sibTrans" cxnId="{ECF8A54B-088F-5942-9258-3E427513D306}">
      <dgm:prSet/>
      <dgm:spPr/>
      <dgm:t>
        <a:bodyPr/>
        <a:lstStyle/>
        <a:p>
          <a:endParaRPr lang="fr-FR"/>
        </a:p>
      </dgm:t>
    </dgm:pt>
    <dgm:pt modelId="{AA3E5F41-A7CF-CB45-9A8D-2CD3FF20B9B9}">
      <dgm:prSet/>
      <dgm:spPr/>
      <dgm:t>
        <a:bodyPr/>
        <a:lstStyle/>
        <a:p>
          <a:r>
            <a:rPr lang="fr-FR" dirty="0" smtClean="0"/>
            <a:t>Réalisme</a:t>
          </a:r>
          <a:endParaRPr lang="fr-FR" dirty="0"/>
        </a:p>
      </dgm:t>
    </dgm:pt>
    <dgm:pt modelId="{DD20C360-3998-BF40-BAA0-D598346956DC}" type="parTrans" cxnId="{D90C58A4-0687-9E4B-AB2F-017EF2BC3D4A}">
      <dgm:prSet/>
      <dgm:spPr/>
      <dgm:t>
        <a:bodyPr/>
        <a:lstStyle/>
        <a:p>
          <a:endParaRPr lang="fr-FR"/>
        </a:p>
      </dgm:t>
    </dgm:pt>
    <dgm:pt modelId="{D72F33B2-178A-BD4C-8B62-3BD382ED81CD}" type="sibTrans" cxnId="{D90C58A4-0687-9E4B-AB2F-017EF2BC3D4A}">
      <dgm:prSet/>
      <dgm:spPr/>
      <dgm:t>
        <a:bodyPr/>
        <a:lstStyle/>
        <a:p>
          <a:endParaRPr lang="fr-FR"/>
        </a:p>
      </dgm:t>
    </dgm:pt>
    <dgm:pt modelId="{CF296202-9ED2-E541-B84F-14812A5680CD}" type="pres">
      <dgm:prSet presAssocID="{F08BC06F-1BE8-6641-8CC6-80B5531C06C8}" presName="compositeShape" presStyleCnt="0">
        <dgm:presLayoutVars>
          <dgm:chMax val="9"/>
          <dgm:dir/>
          <dgm:resizeHandles val="exact"/>
        </dgm:presLayoutVars>
      </dgm:prSet>
      <dgm:spPr/>
      <dgm:t>
        <a:bodyPr/>
        <a:lstStyle/>
        <a:p>
          <a:endParaRPr lang="fr-FR"/>
        </a:p>
      </dgm:t>
    </dgm:pt>
    <dgm:pt modelId="{46392372-5AEF-6A4F-A310-0A775FBC14C5}" type="pres">
      <dgm:prSet presAssocID="{F08BC06F-1BE8-6641-8CC6-80B5531C06C8}" presName="triangle1" presStyleLbl="node1" presStyleIdx="0" presStyleCnt="4">
        <dgm:presLayoutVars>
          <dgm:bulletEnabled val="1"/>
        </dgm:presLayoutVars>
      </dgm:prSet>
      <dgm:spPr/>
      <dgm:t>
        <a:bodyPr/>
        <a:lstStyle/>
        <a:p>
          <a:endParaRPr lang="fr-FR"/>
        </a:p>
      </dgm:t>
    </dgm:pt>
    <dgm:pt modelId="{64115DDC-FCA9-394D-BF1D-2591E360AC4B}" type="pres">
      <dgm:prSet presAssocID="{F08BC06F-1BE8-6641-8CC6-80B5531C06C8}" presName="triangle2" presStyleLbl="node1" presStyleIdx="1" presStyleCnt="4" custLinFactNeighborX="-512">
        <dgm:presLayoutVars>
          <dgm:bulletEnabled val="1"/>
        </dgm:presLayoutVars>
      </dgm:prSet>
      <dgm:spPr/>
      <dgm:t>
        <a:bodyPr/>
        <a:lstStyle/>
        <a:p>
          <a:endParaRPr lang="fr-FR"/>
        </a:p>
      </dgm:t>
    </dgm:pt>
    <dgm:pt modelId="{76275857-F4EE-C643-821A-BB79F5D1194A}" type="pres">
      <dgm:prSet presAssocID="{F08BC06F-1BE8-6641-8CC6-80B5531C06C8}" presName="triangle3" presStyleLbl="node1" presStyleIdx="2" presStyleCnt="4">
        <dgm:presLayoutVars>
          <dgm:bulletEnabled val="1"/>
        </dgm:presLayoutVars>
      </dgm:prSet>
      <dgm:spPr/>
      <dgm:t>
        <a:bodyPr/>
        <a:lstStyle/>
        <a:p>
          <a:endParaRPr lang="fr-FR"/>
        </a:p>
      </dgm:t>
    </dgm:pt>
    <dgm:pt modelId="{EE8EC0C9-E48D-E84A-A572-2F3CB139FD7F}" type="pres">
      <dgm:prSet presAssocID="{F08BC06F-1BE8-6641-8CC6-80B5531C06C8}" presName="triangle4" presStyleLbl="node1" presStyleIdx="3" presStyleCnt="4">
        <dgm:presLayoutVars>
          <dgm:bulletEnabled val="1"/>
        </dgm:presLayoutVars>
      </dgm:prSet>
      <dgm:spPr/>
      <dgm:t>
        <a:bodyPr/>
        <a:lstStyle/>
        <a:p>
          <a:endParaRPr lang="fr-FR"/>
        </a:p>
      </dgm:t>
    </dgm:pt>
  </dgm:ptLst>
  <dgm:cxnLst>
    <dgm:cxn modelId="{518C6C79-9400-7C4D-A768-EECC08DF1343}" type="presOf" srcId="{F3377194-20F7-1A4A-892F-E854D7BD2483}" destId="{76275857-F4EE-C643-821A-BB79F5D1194A}" srcOrd="0" destOrd="0" presId="urn:microsoft.com/office/officeart/2005/8/layout/pyramid4"/>
    <dgm:cxn modelId="{942D201B-1FDF-3E4B-AE31-09ACC80D9063}" srcId="{F08BC06F-1BE8-6641-8CC6-80B5531C06C8}" destId="{733494C4-95FD-9A45-808D-B2605B133AE2}" srcOrd="1" destOrd="0" parTransId="{7B8D903E-04D4-D544-BE3C-EB17482327C3}" sibTransId="{8265E496-C0F0-7D40-8142-873728163F7D}"/>
    <dgm:cxn modelId="{160626A2-2C7E-E14A-A542-1C133ED7780E}" type="presOf" srcId="{F08BC06F-1BE8-6641-8CC6-80B5531C06C8}" destId="{CF296202-9ED2-E541-B84F-14812A5680CD}" srcOrd="0" destOrd="0" presId="urn:microsoft.com/office/officeart/2005/8/layout/pyramid4"/>
    <dgm:cxn modelId="{D5A56B4F-FD53-494C-AEE4-AD90A0AD61FF}" type="presOf" srcId="{8054543D-1743-7445-B231-70F37183DABD}" destId="{46392372-5AEF-6A4F-A310-0A775FBC14C5}" srcOrd="0" destOrd="0" presId="urn:microsoft.com/office/officeart/2005/8/layout/pyramid4"/>
    <dgm:cxn modelId="{D90C58A4-0687-9E4B-AB2F-017EF2BC3D4A}" srcId="{F08BC06F-1BE8-6641-8CC6-80B5531C06C8}" destId="{AA3E5F41-A7CF-CB45-9A8D-2CD3FF20B9B9}" srcOrd="3" destOrd="0" parTransId="{DD20C360-3998-BF40-BAA0-D598346956DC}" sibTransId="{D72F33B2-178A-BD4C-8B62-3BD382ED81CD}"/>
    <dgm:cxn modelId="{56807F6D-EDCB-2F43-A12E-1C36306D5C88}" type="presOf" srcId="{AA3E5F41-A7CF-CB45-9A8D-2CD3FF20B9B9}" destId="{EE8EC0C9-E48D-E84A-A572-2F3CB139FD7F}" srcOrd="0" destOrd="0" presId="urn:microsoft.com/office/officeart/2005/8/layout/pyramid4"/>
    <dgm:cxn modelId="{EE25390B-7AA1-C344-B2E6-61F9AC5F0008}" type="presOf" srcId="{733494C4-95FD-9A45-808D-B2605B133AE2}" destId="{64115DDC-FCA9-394D-BF1D-2591E360AC4B}" srcOrd="0" destOrd="0" presId="urn:microsoft.com/office/officeart/2005/8/layout/pyramid4"/>
    <dgm:cxn modelId="{B6EE7579-0EAC-2E47-859D-1589C587AEF3}" srcId="{F08BC06F-1BE8-6641-8CC6-80B5531C06C8}" destId="{8054543D-1743-7445-B231-70F37183DABD}" srcOrd="0" destOrd="0" parTransId="{97EFD12B-AC13-B942-AA85-C90825B1734A}" sibTransId="{776634B5-E4BD-8B4F-87B8-CBC7AAE7137B}"/>
    <dgm:cxn modelId="{ECF8A54B-088F-5942-9258-3E427513D306}" srcId="{F08BC06F-1BE8-6641-8CC6-80B5531C06C8}" destId="{F3377194-20F7-1A4A-892F-E854D7BD2483}" srcOrd="2" destOrd="0" parTransId="{65021D28-B3EC-5A4E-BD22-D6925691F40D}" sibTransId="{6838BC32-396A-6440-819E-1FAA21ACE978}"/>
    <dgm:cxn modelId="{63BECE68-628B-1744-A2B1-33489519D877}" type="presParOf" srcId="{CF296202-9ED2-E541-B84F-14812A5680CD}" destId="{46392372-5AEF-6A4F-A310-0A775FBC14C5}" srcOrd="0" destOrd="0" presId="urn:microsoft.com/office/officeart/2005/8/layout/pyramid4"/>
    <dgm:cxn modelId="{38AA8B75-051F-5341-A4F8-631CFAC42549}" type="presParOf" srcId="{CF296202-9ED2-E541-B84F-14812A5680CD}" destId="{64115DDC-FCA9-394D-BF1D-2591E360AC4B}" srcOrd="1" destOrd="0" presId="urn:microsoft.com/office/officeart/2005/8/layout/pyramid4"/>
    <dgm:cxn modelId="{7BB72FBA-9991-4441-810B-A8EFCC83F8DD}" type="presParOf" srcId="{CF296202-9ED2-E541-B84F-14812A5680CD}" destId="{76275857-F4EE-C643-821A-BB79F5D1194A}" srcOrd="2" destOrd="0" presId="urn:microsoft.com/office/officeart/2005/8/layout/pyramid4"/>
    <dgm:cxn modelId="{974716FE-A5A1-4945-8298-1B6F8A45B40C}" type="presParOf" srcId="{CF296202-9ED2-E541-B84F-14812A5680CD}" destId="{EE8EC0C9-E48D-E84A-A572-2F3CB139FD7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92372-5AEF-6A4F-A310-0A775FBC14C5}">
      <dsp:nvSpPr>
        <dsp:cNvPr id="0" name=""/>
        <dsp:cNvSpPr/>
      </dsp:nvSpPr>
      <dsp:spPr>
        <a:xfrm>
          <a:off x="2358280" y="0"/>
          <a:ext cx="2609334" cy="2609334"/>
        </a:xfrm>
        <a:prstGeom prst="triangle">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Généricité</a:t>
          </a:r>
          <a:endParaRPr lang="fr-FR" sz="2100" kern="1200" dirty="0"/>
        </a:p>
      </dsp:txBody>
      <dsp:txXfrm>
        <a:off x="3010614" y="1304667"/>
        <a:ext cx="1304667" cy="1304667"/>
      </dsp:txXfrm>
    </dsp:sp>
    <dsp:sp modelId="{64115DDC-FCA9-394D-BF1D-2591E360AC4B}">
      <dsp:nvSpPr>
        <dsp:cNvPr id="0" name=""/>
        <dsp:cNvSpPr/>
      </dsp:nvSpPr>
      <dsp:spPr>
        <a:xfrm>
          <a:off x="1040253" y="2609334"/>
          <a:ext cx="2609334" cy="2609334"/>
        </a:xfrm>
        <a:prstGeom prst="triangl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Précision</a:t>
          </a:r>
          <a:endParaRPr lang="fr-FR" sz="2100" kern="1200" dirty="0"/>
        </a:p>
      </dsp:txBody>
      <dsp:txXfrm>
        <a:off x="1692587" y="3914001"/>
        <a:ext cx="1304667" cy="1304667"/>
      </dsp:txXfrm>
    </dsp:sp>
    <dsp:sp modelId="{76275857-F4EE-C643-821A-BB79F5D1194A}">
      <dsp:nvSpPr>
        <dsp:cNvPr id="0" name=""/>
        <dsp:cNvSpPr/>
      </dsp:nvSpPr>
      <dsp:spPr>
        <a:xfrm rot="10800000">
          <a:off x="2358280" y="2609334"/>
          <a:ext cx="2609334" cy="2609334"/>
        </a:xfrm>
        <a:prstGeom prst="triangle">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fr-FR" sz="2100" kern="1200" dirty="0"/>
        </a:p>
      </dsp:txBody>
      <dsp:txXfrm rot="10800000">
        <a:off x="3010613" y="2609334"/>
        <a:ext cx="1304667" cy="1304667"/>
      </dsp:txXfrm>
    </dsp:sp>
    <dsp:sp modelId="{EE8EC0C9-E48D-E84A-A572-2F3CB139FD7F}">
      <dsp:nvSpPr>
        <dsp:cNvPr id="0" name=""/>
        <dsp:cNvSpPr/>
      </dsp:nvSpPr>
      <dsp:spPr>
        <a:xfrm>
          <a:off x="3662947" y="2609334"/>
          <a:ext cx="2609334" cy="2609334"/>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Réalisme</a:t>
          </a:r>
          <a:endParaRPr lang="fr-FR" sz="2100" kern="1200" dirty="0"/>
        </a:p>
      </dsp:txBody>
      <dsp:txXfrm>
        <a:off x="4315281" y="3914001"/>
        <a:ext cx="1304667" cy="13046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C59B6-ED2D-C744-A61C-A908CF7F8BBD}" type="datetimeFigureOut">
              <a:rPr lang="en-US" smtClean="0"/>
              <a:t>5/12/2014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0561B-B66A-B84B-A87B-6AE2D2E4902B}" type="slidenum">
              <a:rPr lang="en-AU" smtClean="0"/>
              <a:t>‹N°›</a:t>
            </a:fld>
            <a:endParaRPr lang="en-AU"/>
          </a:p>
        </p:txBody>
      </p:sp>
    </p:spTree>
    <p:extLst>
      <p:ext uri="{BB962C8B-B14F-4D97-AF65-F5344CB8AC3E}">
        <p14:creationId xmlns:p14="http://schemas.microsoft.com/office/powerpoint/2010/main" val="20204056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530561B-B66A-B84B-A87B-6AE2D2E4902B}" type="slidenum">
              <a:rPr lang="en-AU" smtClean="0"/>
              <a:t>3</a:t>
            </a:fld>
            <a:endParaRPr lang="en-AU"/>
          </a:p>
        </p:txBody>
      </p:sp>
    </p:spTree>
    <p:extLst>
      <p:ext uri="{BB962C8B-B14F-4D97-AF65-F5344CB8AC3E}">
        <p14:creationId xmlns:p14="http://schemas.microsoft.com/office/powerpoint/2010/main" val="126573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D0DD5-E93D-F748-AA39-D93B1652162F}" type="slidenum">
              <a:rPr lang="fr-FR" smtClean="0"/>
              <a:t>16</a:t>
            </a:fld>
            <a:endParaRPr lang="fr-FR"/>
          </a:p>
        </p:txBody>
      </p:sp>
    </p:spTree>
    <p:extLst>
      <p:ext uri="{BB962C8B-B14F-4D97-AF65-F5344CB8AC3E}">
        <p14:creationId xmlns:p14="http://schemas.microsoft.com/office/powerpoint/2010/main" val="105101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4E073-9457-6248-8D60-52C80A7B5C3B}" type="slidenum">
              <a:rPr lang="fr-FR"/>
              <a:pPr/>
              <a:t>18</a:t>
            </a:fld>
            <a:endParaRPr lang="fr-FR"/>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Quelles sont les dénotations d’une instruction logique &lt;Si alors&gt;, d’une variable aléatoire X (qui diffère de son instanciation pour un arbre donné Xi) et des paramètres a et b </a:t>
            </a:r>
            <a:r>
              <a:rPr lang="en-GB" dirty="0" smtClean="0">
                <a:effectLst/>
              </a:rPr>
              <a:t> </a:t>
            </a:r>
            <a:endParaRPr lang="en-GB" dirty="0"/>
          </a:p>
        </p:txBody>
      </p:sp>
      <p:sp>
        <p:nvSpPr>
          <p:cNvPr id="4" name="Slide Number Placeholder 3"/>
          <p:cNvSpPr>
            <a:spLocks noGrp="1"/>
          </p:cNvSpPr>
          <p:nvPr>
            <p:ph type="sldNum" sz="quarter" idx="10"/>
          </p:nvPr>
        </p:nvSpPr>
        <p:spPr/>
        <p:txBody>
          <a:bodyPr/>
          <a:lstStyle/>
          <a:p>
            <a:fld id="{9530561B-B66A-B84B-A87B-6AE2D2E4902B}" type="slidenum">
              <a:rPr lang="en-AU" smtClean="0"/>
              <a:t>27</a:t>
            </a:fld>
            <a:endParaRPr lang="en-AU"/>
          </a:p>
        </p:txBody>
      </p:sp>
    </p:spTree>
    <p:extLst>
      <p:ext uri="{BB962C8B-B14F-4D97-AF65-F5344CB8AC3E}">
        <p14:creationId xmlns:p14="http://schemas.microsoft.com/office/powerpoint/2010/main" val="398760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smtClean="0"/>
              <a:t>La différence entre l’amibe et Einstein, c’est que, bien que tous deux fassent usage de la méthode d’essai et élimination de l’erreur, l’amibe déteste l’erreur tandis que celle-ci intrigue Einstein </a:t>
            </a:r>
            <a:r>
              <a:rPr lang="fr-FR" dirty="0" smtClean="0"/>
              <a:t>» p133. Les deux visages du sens commun</a:t>
            </a:r>
            <a:endParaRPr lang="en-GB" dirty="0"/>
          </a:p>
        </p:txBody>
      </p:sp>
      <p:sp>
        <p:nvSpPr>
          <p:cNvPr id="4" name="Slide Number Placeholder 3"/>
          <p:cNvSpPr>
            <a:spLocks noGrp="1"/>
          </p:cNvSpPr>
          <p:nvPr>
            <p:ph type="sldNum" sz="quarter" idx="10"/>
          </p:nvPr>
        </p:nvSpPr>
        <p:spPr/>
        <p:txBody>
          <a:bodyPr/>
          <a:lstStyle/>
          <a:p>
            <a:fld id="{9530561B-B66A-B84B-A87B-6AE2D2E4902B}" type="slidenum">
              <a:rPr lang="en-AU" smtClean="0"/>
              <a:t>36</a:t>
            </a:fld>
            <a:endParaRPr lang="en-AU"/>
          </a:p>
        </p:txBody>
      </p:sp>
    </p:spTree>
    <p:extLst>
      <p:ext uri="{BB962C8B-B14F-4D97-AF65-F5344CB8AC3E}">
        <p14:creationId xmlns:p14="http://schemas.microsoft.com/office/powerpoint/2010/main" val="230013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782FE8-6FEE-8943-B333-D61586DF72F5}" type="slidenum">
              <a:rPr lang="fr-FR"/>
              <a:pPr>
                <a:defRPr/>
              </a:pPr>
              <a:t>5</a:t>
            </a:fld>
            <a:endParaRPr lang="fr-FR"/>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a:xfrm>
            <a:off x="914400" y="4343400"/>
            <a:ext cx="5029200" cy="4114800"/>
          </a:xfrm>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409D2-A602-4CCD-9445-47DCE1528ECE}" type="slidenum">
              <a:rPr lang="fr-FR"/>
              <a:pPr/>
              <a:t>6</a:t>
            </a:fld>
            <a:endParaRPr lang="fr-FR"/>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A4F6F-01AF-DF40-8E94-C37A823BEB7E}" type="slidenum">
              <a:rPr lang="fr-FR"/>
              <a:pPr/>
              <a:t>7</a:t>
            </a:fld>
            <a:endParaRPr lang="fr-FR"/>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10">
              <a:spcBef>
                <a:spcPct val="0"/>
              </a:spcBef>
              <a:defRPr/>
            </a:pPr>
            <a:r>
              <a:rPr lang="en-GB" dirty="0"/>
              <a:t>The main originality of this model is that it couples a physical and physiological module simulating the tree </a:t>
            </a:r>
            <a:r>
              <a:rPr lang="en-US" dirty="0"/>
              <a:t>photosynthesis and respiration.</a:t>
            </a:r>
            <a:endParaRPr lang="en-US" i="0" dirty="0" smtClean="0"/>
          </a:p>
          <a:p>
            <a:pPr defTabSz="914310">
              <a:spcBef>
                <a:spcPct val="0"/>
              </a:spcBef>
              <a:defRPr/>
            </a:pPr>
            <a:r>
              <a:rPr lang="en-GB" dirty="0"/>
              <a:t> in response to its environment, a demographic module converting tree reserves into seed productions and tree mortality and modelling migration and a quantitative genetics model relating genotype to phenotype. </a:t>
            </a:r>
            <a:endParaRPr lang="en-US" dirty="0" smtClean="0"/>
          </a:p>
        </p:txBody>
      </p:sp>
      <p:sp>
        <p:nvSpPr>
          <p:cNvPr id="4301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9" indent="-228578">
              <a:defRPr>
                <a:solidFill>
                  <a:schemeClr val="tx1"/>
                </a:solidFill>
                <a:latin typeface="Calibri" pitchFamily="34" charset="0"/>
              </a:defRPr>
            </a:lvl5pPr>
            <a:lvl6pPr marL="2514354"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247F66-7F80-4D9F-8A63-CE10CC5B6547}"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BF30E-F29A-B54D-BE27-AA861D8EEAAB}" type="slidenum">
              <a:rPr lang="fr-FR"/>
              <a:pPr/>
              <a:t>9</a:t>
            </a:fld>
            <a:endParaRPr lang="fr-FR"/>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p:cNvSpPr>
            <a:spLocks noGrp="1" noChangeArrowheads="1"/>
          </p:cNvSpPr>
          <p:nvPr>
            <p:ph type="body" idx="1"/>
          </p:nvPr>
        </p:nvSpPr>
        <p:spPr/>
        <p:txBody>
          <a:bodyPr/>
          <a:lstStyle/>
          <a:p>
            <a:r>
              <a:rPr lang="fr-FR"/>
              <a:t>Quand on arrive dans un labo on hérite d</a:t>
            </a:r>
            <a:r>
              <a:rPr lang="ja-JP" altLang="fr-FR">
                <a:latin typeface="Arial"/>
              </a:rPr>
              <a:t>’</a:t>
            </a:r>
            <a:r>
              <a:rPr lang="fr-FR"/>
              <a:t>un champs scientifique disciplinaire _&gt; des hypothèses implicites de ce champ</a:t>
            </a:r>
          </a:p>
          <a:p>
            <a:r>
              <a:rPr lang="fr-FR"/>
              <a:t>On se pose une ou des questions sur une réalité donnée -&gt; on définit implicitement ou explicitement un système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 Notes de la réunion (11/02/13 13:00) -----</a:t>
            </a:r>
          </a:p>
          <a:p>
            <a:r>
              <a:rPr lang="fr-FR" dirty="0"/>
              <a:t>Prédiction est connoté</a:t>
            </a:r>
          </a:p>
          <a:p>
            <a:r>
              <a:rPr lang="fr-FR" dirty="0"/>
              <a:t>En anglais, prediction n'est pas chargé mais forecast beaucoup plus.</a:t>
            </a:r>
          </a:p>
          <a:p>
            <a:endParaRPr lang="fr-FR" dirty="0"/>
          </a:p>
          <a:p>
            <a:r>
              <a:rPr lang="fr-FR" dirty="0"/>
              <a:t>Aller vers plus d'interaction entre les sciences biologiques/écologiques et les maths/infos. FG est d'accord que le terme "biologie predictive" est un peu ambigü</a:t>
            </a:r>
          </a:p>
          <a:p>
            <a:endParaRPr lang="fr-FR" dirty="0"/>
          </a:p>
          <a:p>
            <a:r>
              <a:rPr lang="fr-FR" dirty="0"/>
              <a:t>Systèmes complexes de moins en moins prédictibles.</a:t>
            </a:r>
          </a:p>
          <a:p>
            <a:endParaRPr lang="fr-FR" dirty="0"/>
          </a:p>
          <a:p>
            <a:r>
              <a:rPr lang="fr-FR" dirty="0"/>
              <a:t>Bioinformatique est un terme instructif  -&gt; c'est devenu un champ restreint. Le terme doit rester largement utilisé</a:t>
            </a:r>
          </a:p>
          <a:p>
            <a:endParaRPr lang="fr-FR" dirty="0"/>
          </a:p>
          <a:p>
            <a:r>
              <a:rPr lang="fr-FR" dirty="0"/>
              <a:t>Pas les mêmes gens pour les différents types de modélisation. Comment faire pour mettre ensemble différents modélisateurs sur un même système. Les appels d'offre sont limitants là-dessus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51D0DD5-E93D-F748-AA39-D93B1652162F}" type="slidenum">
              <a:rPr lang="fr-FR" smtClean="0"/>
              <a:t>13</a:t>
            </a:fld>
            <a:endParaRPr lang="fr-FR"/>
          </a:p>
        </p:txBody>
      </p:sp>
    </p:spTree>
    <p:extLst>
      <p:ext uri="{BB962C8B-B14F-4D97-AF65-F5344CB8AC3E}">
        <p14:creationId xmlns:p14="http://schemas.microsoft.com/office/powerpoint/2010/main" val="105101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D0DD5-E93D-F748-AA39-D93B1652162F}" type="slidenum">
              <a:rPr lang="fr-FR" smtClean="0"/>
              <a:t>14</a:t>
            </a:fld>
            <a:endParaRPr lang="fr-FR"/>
          </a:p>
        </p:txBody>
      </p:sp>
    </p:spTree>
    <p:extLst>
      <p:ext uri="{BB962C8B-B14F-4D97-AF65-F5344CB8AC3E}">
        <p14:creationId xmlns:p14="http://schemas.microsoft.com/office/powerpoint/2010/main" val="105101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D0DD5-E93D-F748-AA39-D93B1652162F}" type="slidenum">
              <a:rPr lang="fr-FR" smtClean="0"/>
              <a:t>15</a:t>
            </a:fld>
            <a:endParaRPr lang="fr-FR"/>
          </a:p>
        </p:txBody>
      </p:sp>
    </p:spTree>
    <p:extLst>
      <p:ext uri="{BB962C8B-B14F-4D97-AF65-F5344CB8AC3E}">
        <p14:creationId xmlns:p14="http://schemas.microsoft.com/office/powerpoint/2010/main" val="105101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AU"/>
          </a:p>
        </p:txBody>
      </p:sp>
      <p:sp>
        <p:nvSpPr>
          <p:cNvPr id="4" name="Date Placeholder 3"/>
          <p:cNvSpPr>
            <a:spLocks noGrp="1"/>
          </p:cNvSpPr>
          <p:nvPr>
            <p:ph type="dt" sz="half" idx="10"/>
          </p:nvPr>
        </p:nvSpPr>
        <p:spPr/>
        <p:txBody>
          <a:bodyPr/>
          <a:lstStyle/>
          <a:p>
            <a:fld id="{697A9CFA-B4C5-4985-A848-4F15FE169146}" type="datetime1">
              <a:rPr lang="en-US" smtClean="0"/>
              <a:t>5/12/2014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22566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4" name="Date Placeholder 3"/>
          <p:cNvSpPr>
            <a:spLocks noGrp="1"/>
          </p:cNvSpPr>
          <p:nvPr>
            <p:ph type="dt" sz="half" idx="10"/>
          </p:nvPr>
        </p:nvSpPr>
        <p:spPr/>
        <p:txBody>
          <a:bodyPr/>
          <a:lstStyle/>
          <a:p>
            <a:fld id="{6A4475C0-6B9F-489C-A492-5D1211348EB1}" type="datetime1">
              <a:rPr lang="en-US" smtClean="0"/>
              <a:t>5/12/2014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254726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4" name="Date Placeholder 3"/>
          <p:cNvSpPr>
            <a:spLocks noGrp="1"/>
          </p:cNvSpPr>
          <p:nvPr>
            <p:ph type="dt" sz="half" idx="10"/>
          </p:nvPr>
        </p:nvSpPr>
        <p:spPr/>
        <p:txBody>
          <a:bodyPr/>
          <a:lstStyle/>
          <a:p>
            <a:fld id="{64842834-6F82-44DA-A4F3-02BF3F57C5E9}" type="datetime1">
              <a:rPr lang="en-US" smtClean="0"/>
              <a:t>5/12/2014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9768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AU"/>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4" name="Date Placeholder 3"/>
          <p:cNvSpPr>
            <a:spLocks noGrp="1"/>
          </p:cNvSpPr>
          <p:nvPr>
            <p:ph type="dt" sz="half" idx="10"/>
          </p:nvPr>
        </p:nvSpPr>
        <p:spPr/>
        <p:txBody>
          <a:bodyPr/>
          <a:lstStyle/>
          <a:p>
            <a:fld id="{AB10B8C0-D4E5-472C-9DC3-006659392CB6}" type="datetime1">
              <a:rPr lang="en-US" smtClean="0"/>
              <a:t>5/12/2014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175423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BF78D5D1-CCCE-4C08-8667-A11FD4A53F4E}" type="datetime1">
              <a:rPr lang="en-US" smtClean="0"/>
              <a:t>5/12/2014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215880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5" name="Date Placeholder 4"/>
          <p:cNvSpPr>
            <a:spLocks noGrp="1"/>
          </p:cNvSpPr>
          <p:nvPr>
            <p:ph type="dt" sz="half" idx="10"/>
          </p:nvPr>
        </p:nvSpPr>
        <p:spPr/>
        <p:txBody>
          <a:bodyPr/>
          <a:lstStyle/>
          <a:p>
            <a:fld id="{596A57F9-7C4D-4274-895D-26814523B447}" type="datetime1">
              <a:rPr lang="en-US" smtClean="0"/>
              <a:t>5/12/2014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393224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7" name="Date Placeholder 6"/>
          <p:cNvSpPr>
            <a:spLocks noGrp="1"/>
          </p:cNvSpPr>
          <p:nvPr>
            <p:ph type="dt" sz="half" idx="10"/>
          </p:nvPr>
        </p:nvSpPr>
        <p:spPr/>
        <p:txBody>
          <a:bodyPr/>
          <a:lstStyle/>
          <a:p>
            <a:fld id="{41FC4EB1-DB8C-4768-9E02-9BE3D15D2CC4}" type="datetime1">
              <a:rPr lang="en-US" smtClean="0"/>
              <a:t>5/12/2014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40419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AU"/>
          </a:p>
        </p:txBody>
      </p:sp>
      <p:sp>
        <p:nvSpPr>
          <p:cNvPr id="3" name="Date Placeholder 2"/>
          <p:cNvSpPr>
            <a:spLocks noGrp="1"/>
          </p:cNvSpPr>
          <p:nvPr>
            <p:ph type="dt" sz="half" idx="10"/>
          </p:nvPr>
        </p:nvSpPr>
        <p:spPr/>
        <p:txBody>
          <a:bodyPr/>
          <a:lstStyle/>
          <a:p>
            <a:fld id="{825F9421-3249-4218-A87D-4EF9A6AFDE63}" type="datetime1">
              <a:rPr lang="en-US" smtClean="0"/>
              <a:t>5/12/2014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406421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4E433-D429-40AD-898D-6E8D7C0C9AD3}" type="datetime1">
              <a:rPr lang="en-US" smtClean="0"/>
              <a:t>5/12/2014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335726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C6A63777-030B-4823-8C36-C4DFA6C3CAF6}" type="datetime1">
              <a:rPr lang="en-US" smtClean="0"/>
              <a:t>5/12/2014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270299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2842AF88-DF98-47B5-8ED6-4CF6095B2942}" type="datetime1">
              <a:rPr lang="en-US" smtClean="0"/>
              <a:t>5/12/2014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134CBC-74DF-8E49-A4D0-A43DA108708C}" type="slidenum">
              <a:rPr lang="en-AU" smtClean="0"/>
              <a:t>‹N°›</a:t>
            </a:fld>
            <a:endParaRPr lang="en-AU"/>
          </a:p>
        </p:txBody>
      </p:sp>
    </p:spTree>
    <p:extLst>
      <p:ext uri="{BB962C8B-B14F-4D97-AF65-F5344CB8AC3E}">
        <p14:creationId xmlns:p14="http://schemas.microsoft.com/office/powerpoint/2010/main" val="990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5C536-9D7C-4D48-ACE0-32CF49D0C010}" type="datetime1">
              <a:rPr lang="en-US" smtClean="0"/>
              <a:t>5/12/2014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34CBC-74DF-8E49-A4D0-A43DA108708C}" type="slidenum">
              <a:rPr lang="en-AU" smtClean="0"/>
              <a:t>‹N°›</a:t>
            </a:fld>
            <a:endParaRPr lang="en-AU"/>
          </a:p>
        </p:txBody>
      </p:sp>
    </p:spTree>
    <p:extLst>
      <p:ext uri="{BB962C8B-B14F-4D97-AF65-F5344CB8AC3E}">
        <p14:creationId xmlns:p14="http://schemas.microsoft.com/office/powerpoint/2010/main" val="1015061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0.emf"/><Relationship Id="rId10" Type="http://schemas.openxmlformats.org/officeDocument/2006/relationships/image" Target="../media/image33.png"/><Relationship Id="rId4" Type="http://schemas.openxmlformats.org/officeDocument/2006/relationships/oleObject" Target="../embeddings/oleObject2.bin"/><Relationship Id="rId9"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file:///\\localhost\Users\hendrikdavi\Dropbox\Macintosh%20HD:Users:hendrikdavi:Dropbox:me&#769;moire-vs10.docx!OLE_LINK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oleObject" Target="file:///\\localhost\Users\hendrikdavi\Desktop\Macintosh%20HD:Users:hendrikdavi:Desktop:me&#769;moire-vs10.docx!OLE_LINK3"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18.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2425"/>
            <a:ext cx="7772400" cy="1470025"/>
          </a:xfrm>
        </p:spPr>
        <p:txBody>
          <a:bodyPr>
            <a:normAutofit fontScale="90000"/>
          </a:bodyPr>
          <a:lstStyle/>
          <a:p>
            <a:r>
              <a:rPr lang="fr-FR" sz="3600" b="1" dirty="0"/>
              <a:t>Faits, m</a:t>
            </a:r>
            <a:r>
              <a:rPr lang="fr-FR" sz="3600" b="1" dirty="0" smtClean="0"/>
              <a:t>odèles </a:t>
            </a:r>
            <a:r>
              <a:rPr lang="fr-FR" sz="3600" b="1" dirty="0"/>
              <a:t>et </a:t>
            </a:r>
            <a:r>
              <a:rPr lang="fr-FR" sz="3600" b="1" dirty="0" smtClean="0"/>
              <a:t>théories </a:t>
            </a:r>
            <a:r>
              <a:rPr lang="fr-FR" sz="3600" b="1" dirty="0"/>
              <a:t>en écologie</a:t>
            </a:r>
            <a:r>
              <a:rPr lang="fr-FR" sz="3600" dirty="0"/>
              <a:t> : </a:t>
            </a:r>
            <a:r>
              <a:rPr lang="fr-FR" sz="3100" i="1" dirty="0" smtClean="0"/>
              <a:t>Revisiter les intuitions de </a:t>
            </a:r>
            <a:r>
              <a:rPr lang="fr-FR" sz="3100" i="1" dirty="0" err="1"/>
              <a:t>Levins</a:t>
            </a:r>
            <a:r>
              <a:rPr lang="fr-FR" sz="3100" i="1" dirty="0"/>
              <a:t> à </a:t>
            </a:r>
            <a:r>
              <a:rPr lang="fr-FR" sz="3100" i="1" dirty="0" smtClean="0"/>
              <a:t>partir de la philosophie de Gödel</a:t>
            </a:r>
            <a:endParaRPr lang="fr-FR" sz="3100" i="1" dirty="0"/>
          </a:p>
        </p:txBody>
      </p:sp>
      <p:sp>
        <p:nvSpPr>
          <p:cNvPr id="3" name="Subtitle 2"/>
          <p:cNvSpPr>
            <a:spLocks noGrp="1"/>
          </p:cNvSpPr>
          <p:nvPr>
            <p:ph type="subTitle" idx="1"/>
          </p:nvPr>
        </p:nvSpPr>
        <p:spPr>
          <a:xfrm>
            <a:off x="0" y="3422651"/>
            <a:ext cx="9143999" cy="1752600"/>
          </a:xfrm>
        </p:spPr>
        <p:txBody>
          <a:bodyPr>
            <a:normAutofit/>
          </a:bodyPr>
          <a:lstStyle/>
          <a:p>
            <a:r>
              <a:rPr lang="fr-FR" sz="2400" dirty="0" smtClean="0">
                <a:solidFill>
                  <a:srgbClr val="660066"/>
                </a:solidFill>
              </a:rPr>
              <a:t>Hendrik Davi (INRA, Avignon)</a:t>
            </a:r>
          </a:p>
          <a:p>
            <a:r>
              <a:rPr lang="fr-FR" sz="2400" dirty="0" smtClean="0">
                <a:solidFill>
                  <a:srgbClr val="660066"/>
                </a:solidFill>
              </a:rPr>
              <a:t>Stéphanie </a:t>
            </a:r>
            <a:r>
              <a:rPr lang="fr-FR" sz="2400" dirty="0" err="1" smtClean="0">
                <a:solidFill>
                  <a:srgbClr val="660066"/>
                </a:solidFill>
              </a:rPr>
              <a:t>Ruphy</a:t>
            </a:r>
            <a:r>
              <a:rPr lang="fr-FR" sz="2400" dirty="0" smtClean="0">
                <a:solidFill>
                  <a:srgbClr val="660066"/>
                </a:solidFill>
              </a:rPr>
              <a:t> (</a:t>
            </a:r>
            <a:r>
              <a:rPr lang="en-US" sz="2400" dirty="0" err="1" smtClean="0">
                <a:solidFill>
                  <a:srgbClr val="660066"/>
                </a:solidFill>
              </a:rPr>
              <a:t>Universite</a:t>
            </a:r>
            <a:r>
              <a:rPr lang="en-US" sz="2400" dirty="0" smtClean="0">
                <a:solidFill>
                  <a:srgbClr val="660066"/>
                </a:solidFill>
              </a:rPr>
              <a:t>́ </a:t>
            </a:r>
            <a:r>
              <a:rPr lang="en-US" sz="2400" dirty="0" err="1" smtClean="0">
                <a:solidFill>
                  <a:srgbClr val="660066"/>
                </a:solidFill>
              </a:rPr>
              <a:t>Pierre-Mendès-France</a:t>
            </a:r>
            <a:r>
              <a:rPr lang="en-US" sz="2400" dirty="0" smtClean="0">
                <a:solidFill>
                  <a:srgbClr val="660066"/>
                </a:solidFill>
              </a:rPr>
              <a:t>, Grenoble)</a:t>
            </a:r>
            <a:endParaRPr lang="fr-FR" sz="2400" dirty="0" smtClean="0">
              <a:solidFill>
                <a:srgbClr val="660066"/>
              </a:solidFill>
            </a:endParaRPr>
          </a:p>
          <a:p>
            <a:r>
              <a:rPr lang="fr-FR" sz="2400" dirty="0" smtClean="0">
                <a:solidFill>
                  <a:srgbClr val="660066"/>
                </a:solidFill>
              </a:rPr>
              <a:t>Gabriella Crocco (Directrice du CEPERC, Aix)</a:t>
            </a:r>
          </a:p>
        </p:txBody>
      </p:sp>
      <p:pic>
        <p:nvPicPr>
          <p:cNvPr id="4" name="Image 1" descr="Bienvenue sur le site de l'Unité de Recheche Ecologie des Forêts Méditerranéennes"/>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397000"/>
          </a:xfrm>
          <a:prstGeom prst="rect">
            <a:avLst/>
          </a:prstGeom>
          <a:noFill/>
          <a:ln>
            <a:noFill/>
          </a:ln>
        </p:spPr>
      </p:pic>
      <p:sp>
        <p:nvSpPr>
          <p:cNvPr id="11"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pic>
        <p:nvPicPr>
          <p:cNvPr id="6" name="Picture 2" descr="http://www-physiologie-insecte.versailles.inra.fr/images/logo_inr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725501"/>
            <a:ext cx="1216241" cy="49774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94134CBC-74DF-8E49-A4D0-A43DA108708C}" type="slidenum">
              <a:rPr lang="en-AU" smtClean="0"/>
              <a:t>1</a:t>
            </a:fld>
            <a:endParaRPr lang="en-AU"/>
          </a:p>
        </p:txBody>
      </p:sp>
      <p:pic>
        <p:nvPicPr>
          <p:cNvPr id="8"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5918" y="5619565"/>
            <a:ext cx="1447062" cy="603681"/>
          </a:xfrm>
          <a:prstGeom prst="rect">
            <a:avLst/>
          </a:prstGeom>
          <a:noFill/>
          <a:ln>
            <a:noFill/>
          </a:ln>
        </p:spPr>
      </p:pic>
    </p:spTree>
    <p:extLst>
      <p:ext uri="{BB962C8B-B14F-4D97-AF65-F5344CB8AC3E}">
        <p14:creationId xmlns:p14="http://schemas.microsoft.com/office/powerpoint/2010/main" val="77630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rot="16200000">
            <a:off x="3393724" y="3358443"/>
            <a:ext cx="2046111" cy="522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extBox 6"/>
          <p:cNvSpPr txBox="1"/>
          <p:nvPr/>
        </p:nvSpPr>
        <p:spPr>
          <a:xfrm>
            <a:off x="1645150" y="3302552"/>
            <a:ext cx="5814988" cy="523220"/>
          </a:xfrm>
          <a:prstGeom prst="rect">
            <a:avLst/>
          </a:prstGeom>
          <a:solidFill>
            <a:schemeClr val="accent6">
              <a:lumMod val="60000"/>
              <a:lumOff val="40000"/>
            </a:schemeClr>
          </a:solidFill>
        </p:spPr>
        <p:txBody>
          <a:bodyPr wrap="none" rtlCol="0">
            <a:spAutoFit/>
          </a:bodyPr>
          <a:lstStyle/>
          <a:p>
            <a:r>
              <a:rPr lang="fr-FR" sz="2800" b="1" dirty="0" smtClean="0"/>
              <a:t>Accroissement des capacités de calcul</a:t>
            </a:r>
            <a:endParaRPr lang="fr-FR" sz="2800" b="1" dirty="0"/>
          </a:p>
        </p:txBody>
      </p:sp>
      <p:sp>
        <p:nvSpPr>
          <p:cNvPr id="8" name="TextBox 7"/>
          <p:cNvSpPr txBox="1"/>
          <p:nvPr/>
        </p:nvSpPr>
        <p:spPr>
          <a:xfrm>
            <a:off x="239890" y="4727222"/>
            <a:ext cx="6787444" cy="1384995"/>
          </a:xfrm>
          <a:prstGeom prst="rect">
            <a:avLst/>
          </a:prstGeom>
          <a:noFill/>
          <a:ln>
            <a:solidFill>
              <a:schemeClr val="tx1"/>
            </a:solidFill>
          </a:ln>
        </p:spPr>
        <p:txBody>
          <a:bodyPr wrap="square" rtlCol="0">
            <a:spAutoFit/>
          </a:bodyPr>
          <a:lstStyle/>
          <a:p>
            <a:pPr algn="ctr"/>
            <a:r>
              <a:rPr lang="fr-FR" sz="2800" dirty="0" smtClean="0">
                <a:solidFill>
                  <a:schemeClr val="accent4">
                    <a:lumMod val="50000"/>
                  </a:schemeClr>
                </a:solidFill>
              </a:rPr>
              <a:t>Pression sociétale: transfert entre recherche fondamentale et recherche appliquée: </a:t>
            </a:r>
            <a:r>
              <a:rPr lang="fr-FR" sz="2800" b="1" dirty="0" smtClean="0">
                <a:solidFill>
                  <a:schemeClr val="accent4">
                    <a:lumMod val="50000"/>
                  </a:schemeClr>
                </a:solidFill>
              </a:rPr>
              <a:t>comprendre pour prédire</a:t>
            </a:r>
            <a:endParaRPr lang="fr-FR" sz="2800" b="1" dirty="0">
              <a:solidFill>
                <a:schemeClr val="accent4">
                  <a:lumMod val="50000"/>
                </a:schemeClr>
              </a:solidFill>
            </a:endParaRPr>
          </a:p>
        </p:txBody>
      </p:sp>
      <p:sp>
        <p:nvSpPr>
          <p:cNvPr id="9" name="TextBox 8"/>
          <p:cNvSpPr txBox="1"/>
          <p:nvPr/>
        </p:nvSpPr>
        <p:spPr>
          <a:xfrm>
            <a:off x="239890" y="927793"/>
            <a:ext cx="3908778" cy="1384995"/>
          </a:xfrm>
          <a:prstGeom prst="rect">
            <a:avLst/>
          </a:prstGeom>
          <a:noFill/>
          <a:ln>
            <a:solidFill>
              <a:schemeClr val="tx1"/>
            </a:solidFill>
          </a:ln>
        </p:spPr>
        <p:txBody>
          <a:bodyPr wrap="square" rtlCol="0">
            <a:spAutoFit/>
          </a:bodyPr>
          <a:lstStyle/>
          <a:p>
            <a:pPr algn="ctr"/>
            <a:r>
              <a:rPr lang="fr-FR" sz="2800" dirty="0" smtClean="0">
                <a:solidFill>
                  <a:schemeClr val="bg2">
                    <a:lumMod val="25000"/>
                  </a:schemeClr>
                </a:solidFill>
              </a:rPr>
              <a:t>Recherche fondamentale dont les barrières disciplinaires sautent</a:t>
            </a:r>
            <a:endParaRPr lang="fr-FR" sz="2800" dirty="0">
              <a:solidFill>
                <a:schemeClr val="bg2">
                  <a:lumMod val="25000"/>
                </a:schemeClr>
              </a:solidFill>
            </a:endParaRPr>
          </a:p>
        </p:txBody>
      </p:sp>
      <p:sp>
        <p:nvSpPr>
          <p:cNvPr id="10" name="TextBox 9"/>
          <p:cNvSpPr txBox="1"/>
          <p:nvPr/>
        </p:nvSpPr>
        <p:spPr>
          <a:xfrm>
            <a:off x="5136444" y="1300187"/>
            <a:ext cx="3908778" cy="523220"/>
          </a:xfrm>
          <a:prstGeom prst="rect">
            <a:avLst/>
          </a:prstGeom>
          <a:noFill/>
          <a:ln>
            <a:solidFill>
              <a:schemeClr val="tx1"/>
            </a:solidFill>
          </a:ln>
        </p:spPr>
        <p:txBody>
          <a:bodyPr wrap="square" rtlCol="0">
            <a:spAutoFit/>
          </a:bodyPr>
          <a:lstStyle/>
          <a:p>
            <a:pPr algn="ctr"/>
            <a:r>
              <a:rPr lang="fr-FR" sz="2800" dirty="0" smtClean="0">
                <a:solidFill>
                  <a:srgbClr val="4A452A"/>
                </a:solidFill>
              </a:rPr>
              <a:t>Données « haut débit »</a:t>
            </a:r>
            <a:endParaRPr lang="fr-FR" sz="2800" dirty="0">
              <a:solidFill>
                <a:srgbClr val="4A452A"/>
              </a:solidFill>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26682" y="1838070"/>
            <a:ext cx="3183467" cy="1031380"/>
          </a:xfrm>
          <a:prstGeom prst="rect">
            <a:avLst/>
          </a:prstGeom>
        </p:spPr>
      </p:pic>
      <p:pic>
        <p:nvPicPr>
          <p:cNvPr id="13" name="Picture 12"/>
          <p:cNvPicPr>
            <a:picLocks noChangeAspect="1"/>
          </p:cNvPicPr>
          <p:nvPr/>
        </p:nvPicPr>
        <p:blipFill>
          <a:blip r:embed="rId3"/>
          <a:stretch>
            <a:fillRect/>
          </a:stretch>
        </p:blipFill>
        <p:spPr>
          <a:xfrm>
            <a:off x="7097888" y="4241942"/>
            <a:ext cx="2046112" cy="1532609"/>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0481" y="5610274"/>
            <a:ext cx="1722965" cy="741832"/>
          </a:xfrm>
          <a:prstGeom prst="rect">
            <a:avLst/>
          </a:prstGeom>
        </p:spPr>
      </p:pic>
      <p:sp>
        <p:nvSpPr>
          <p:cNvPr id="16"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7"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Généalogie d’une réflexion</a:t>
            </a:r>
            <a:endParaRPr lang="fr-FR" sz="3600" dirty="0">
              <a:solidFill>
                <a:srgbClr val="0000FF"/>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10</a:t>
            </a:fld>
            <a:endParaRPr lang="en-AU"/>
          </a:p>
        </p:txBody>
      </p:sp>
    </p:spTree>
    <p:extLst>
      <p:ext uri="{BB962C8B-B14F-4D97-AF65-F5344CB8AC3E}">
        <p14:creationId xmlns:p14="http://schemas.microsoft.com/office/powerpoint/2010/main" val="362667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7" y="677332"/>
            <a:ext cx="8593667" cy="3046988"/>
          </a:xfrm>
          <a:prstGeom prst="rect">
            <a:avLst/>
          </a:prstGeom>
          <a:noFill/>
          <a:ln>
            <a:solidFill>
              <a:schemeClr val="tx1"/>
            </a:solidFill>
          </a:ln>
        </p:spPr>
        <p:txBody>
          <a:bodyPr wrap="square" rtlCol="0">
            <a:spAutoFit/>
          </a:bodyPr>
          <a:lstStyle/>
          <a:p>
            <a:r>
              <a:rPr lang="fr-FR" sz="2400" b="1" dirty="0" smtClean="0"/>
              <a:t>Les modèles de simulation permettent:</a:t>
            </a:r>
          </a:p>
          <a:p>
            <a:pPr marL="457200" indent="-457200">
              <a:buFont typeface="+mj-lt"/>
              <a:buAutoNum type="arabicPeriod"/>
            </a:pPr>
            <a:endParaRPr lang="fr-FR" sz="2400" dirty="0" smtClean="0"/>
          </a:p>
          <a:p>
            <a:pPr marL="457200" indent="-457200">
              <a:buFont typeface="+mj-lt"/>
              <a:buAutoNum type="arabicPeriod"/>
            </a:pPr>
            <a:r>
              <a:rPr lang="fr-FR" sz="2400" dirty="0" smtClean="0">
                <a:solidFill>
                  <a:srgbClr val="800000"/>
                </a:solidFill>
              </a:rPr>
              <a:t>De connecter des champs disciplinaires variées (</a:t>
            </a:r>
            <a:r>
              <a:rPr lang="fr-FR" sz="2400" dirty="0" err="1" smtClean="0">
                <a:solidFill>
                  <a:srgbClr val="800000"/>
                </a:solidFill>
              </a:rPr>
              <a:t>e.g</a:t>
            </a:r>
            <a:r>
              <a:rPr lang="fr-FR" sz="2400" dirty="0" smtClean="0">
                <a:solidFill>
                  <a:srgbClr val="800000"/>
                </a:solidFill>
              </a:rPr>
              <a:t> modèles climatiques)</a:t>
            </a:r>
          </a:p>
          <a:p>
            <a:pPr marL="457200" indent="-457200">
              <a:buFont typeface="+mj-lt"/>
              <a:buAutoNum type="arabicPeriod"/>
            </a:pPr>
            <a:r>
              <a:rPr lang="fr-FR" sz="2400" dirty="0" smtClean="0">
                <a:solidFill>
                  <a:srgbClr val="800000"/>
                </a:solidFill>
              </a:rPr>
              <a:t>D’absorber une importante quantité de données (</a:t>
            </a:r>
            <a:r>
              <a:rPr lang="fr-FR" sz="2400" dirty="0" err="1" smtClean="0">
                <a:solidFill>
                  <a:srgbClr val="800000"/>
                </a:solidFill>
              </a:rPr>
              <a:t>e.g</a:t>
            </a:r>
            <a:r>
              <a:rPr lang="fr-FR" sz="2400" dirty="0" smtClean="0">
                <a:solidFill>
                  <a:srgbClr val="800000"/>
                </a:solidFill>
              </a:rPr>
              <a:t> satellite, images diverses, génomes)</a:t>
            </a:r>
          </a:p>
          <a:p>
            <a:pPr marL="457200" indent="-457200">
              <a:buFont typeface="+mj-lt"/>
              <a:buAutoNum type="arabicPeriod"/>
            </a:pPr>
            <a:r>
              <a:rPr lang="fr-FR" sz="2400" dirty="0" smtClean="0">
                <a:solidFill>
                  <a:srgbClr val="800000"/>
                </a:solidFill>
              </a:rPr>
              <a:t>De prédire l’évolution des systèmes et d’être des outils d’aide à la décision et à la gestion adaptative </a:t>
            </a:r>
            <a:endParaRPr lang="fr-FR" sz="2400" dirty="0">
              <a:solidFill>
                <a:srgbClr val="800000"/>
              </a:solidFill>
            </a:endParaRPr>
          </a:p>
        </p:txBody>
      </p:sp>
      <p:sp>
        <p:nvSpPr>
          <p:cNvPr id="7" name="TextBox 6"/>
          <p:cNvSpPr txBox="1"/>
          <p:nvPr/>
        </p:nvSpPr>
        <p:spPr>
          <a:xfrm>
            <a:off x="62435" y="3961611"/>
            <a:ext cx="8898077" cy="2677656"/>
          </a:xfrm>
          <a:prstGeom prst="rect">
            <a:avLst/>
          </a:prstGeom>
          <a:noFill/>
        </p:spPr>
        <p:txBody>
          <a:bodyPr wrap="none" rtlCol="0">
            <a:spAutoFit/>
          </a:bodyPr>
          <a:lstStyle/>
          <a:p>
            <a:r>
              <a:rPr lang="fr-FR" sz="2400" b="1" dirty="0" smtClean="0">
                <a:solidFill>
                  <a:srgbClr val="0000FF"/>
                </a:solidFill>
              </a:rPr>
              <a:t>Posent questions épistémiques:</a:t>
            </a:r>
          </a:p>
          <a:p>
            <a:pPr marL="342900" indent="-342900">
              <a:buFont typeface="Arial"/>
              <a:buChar char="•"/>
            </a:pPr>
            <a:r>
              <a:rPr lang="fr-FR" sz="2400" dirty="0" smtClean="0"/>
              <a:t>Pluralité des modèles</a:t>
            </a:r>
          </a:p>
          <a:p>
            <a:pPr marL="342900" indent="-342900">
              <a:buFont typeface="Arial"/>
              <a:buChar char="•"/>
            </a:pPr>
            <a:r>
              <a:rPr lang="fr-FR" sz="2400" dirty="0" smtClean="0"/>
              <a:t>Place des modèle .vs. théorie .vs. observations et l’expérimentation</a:t>
            </a:r>
          </a:p>
          <a:p>
            <a:pPr marL="342900" indent="-342900">
              <a:buFont typeface="Arial"/>
              <a:buChar char="•"/>
            </a:pPr>
            <a:r>
              <a:rPr lang="fr-FR" sz="2400" dirty="0"/>
              <a:t>Référence des entités théoriques</a:t>
            </a:r>
          </a:p>
          <a:p>
            <a:pPr marL="342900" indent="-342900">
              <a:buFont typeface="Arial"/>
              <a:buChar char="•"/>
            </a:pPr>
            <a:r>
              <a:rPr lang="fr-FR" sz="2400" dirty="0" smtClean="0"/>
              <a:t>Réalisme / Instrumentalisme</a:t>
            </a:r>
          </a:p>
          <a:p>
            <a:pPr marL="342900" indent="-342900">
              <a:buFont typeface="Arial"/>
              <a:buChar char="•"/>
            </a:pPr>
            <a:r>
              <a:rPr lang="fr-FR" sz="2400" dirty="0" smtClean="0"/>
              <a:t>Véracité des modèles</a:t>
            </a:r>
          </a:p>
          <a:p>
            <a:endParaRPr lang="fr-FR" sz="2400" dirty="0" smtClean="0"/>
          </a:p>
        </p:txBody>
      </p:sp>
      <p:sp>
        <p:nvSpPr>
          <p:cNvPr id="9"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0"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Généalogie d’une réflexion</a:t>
            </a:r>
            <a:endParaRPr lang="fr-FR" sz="3600" dirty="0">
              <a:solidFill>
                <a:srgbClr val="0000FF"/>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11</a:t>
            </a:fld>
            <a:endParaRPr lang="en-AU"/>
          </a:p>
        </p:txBody>
      </p:sp>
    </p:spTree>
    <p:extLst>
      <p:ext uri="{BB962C8B-B14F-4D97-AF65-F5344CB8AC3E}">
        <p14:creationId xmlns:p14="http://schemas.microsoft.com/office/powerpoint/2010/main" val="1870185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5419862"/>
              </p:ext>
            </p:extLst>
          </p:nvPr>
        </p:nvGraphicFramePr>
        <p:xfrm>
          <a:off x="316371" y="710536"/>
          <a:ext cx="7325895" cy="521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 y="973753"/>
            <a:ext cx="3157097" cy="1015663"/>
          </a:xfrm>
          <a:prstGeom prst="rect">
            <a:avLst/>
          </a:prstGeom>
          <a:noFill/>
        </p:spPr>
        <p:txBody>
          <a:bodyPr wrap="square" rtlCol="0">
            <a:spAutoFit/>
          </a:bodyPr>
          <a:lstStyle/>
          <a:p>
            <a:r>
              <a:rPr lang="fr-FR" sz="2000" dirty="0" smtClean="0"/>
              <a:t>Triangle de R. </a:t>
            </a:r>
            <a:r>
              <a:rPr lang="fr-FR" sz="2000" dirty="0" err="1" smtClean="0"/>
              <a:t>Levins</a:t>
            </a:r>
            <a:r>
              <a:rPr lang="fr-FR" sz="2000" dirty="0" smtClean="0"/>
              <a:t> sur les approches modélisatrices (1966)</a:t>
            </a:r>
            <a:endParaRPr lang="fr-FR" sz="2000" dirty="0"/>
          </a:p>
        </p:txBody>
      </p:sp>
      <p:sp>
        <p:nvSpPr>
          <p:cNvPr id="7" name="TextBox 6"/>
          <p:cNvSpPr txBox="1"/>
          <p:nvPr/>
        </p:nvSpPr>
        <p:spPr>
          <a:xfrm>
            <a:off x="2428617" y="5880549"/>
            <a:ext cx="3270033" cy="369332"/>
          </a:xfrm>
          <a:prstGeom prst="rect">
            <a:avLst/>
          </a:prstGeom>
          <a:noFill/>
        </p:spPr>
        <p:txBody>
          <a:bodyPr wrap="none" rtlCol="0">
            <a:spAutoFit/>
          </a:bodyPr>
          <a:lstStyle/>
          <a:p>
            <a:r>
              <a:rPr lang="fr-FR" b="1" i="1" dirty="0" smtClean="0"/>
              <a:t>Stratégie I: sacrifie la généricité</a:t>
            </a:r>
            <a:endParaRPr lang="fr-FR" b="1" i="1" dirty="0"/>
          </a:p>
        </p:txBody>
      </p:sp>
      <p:sp>
        <p:nvSpPr>
          <p:cNvPr id="8" name="TextBox 7"/>
          <p:cNvSpPr txBox="1"/>
          <p:nvPr/>
        </p:nvSpPr>
        <p:spPr>
          <a:xfrm rot="3891997">
            <a:off x="3873263" y="2892302"/>
            <a:ext cx="3351185" cy="369332"/>
          </a:xfrm>
          <a:prstGeom prst="rect">
            <a:avLst/>
          </a:prstGeom>
          <a:noFill/>
        </p:spPr>
        <p:txBody>
          <a:bodyPr wrap="none" rtlCol="0">
            <a:spAutoFit/>
          </a:bodyPr>
          <a:lstStyle/>
          <a:p>
            <a:r>
              <a:rPr lang="fr-FR" b="1" i="1" dirty="0" smtClean="0"/>
              <a:t>Stratégie III: sacrifie la  précision</a:t>
            </a:r>
            <a:endParaRPr lang="fr-FR" b="1" i="1" dirty="0"/>
          </a:p>
        </p:txBody>
      </p:sp>
      <p:sp>
        <p:nvSpPr>
          <p:cNvPr id="9" name="TextBox 8"/>
          <p:cNvSpPr txBox="1"/>
          <p:nvPr/>
        </p:nvSpPr>
        <p:spPr>
          <a:xfrm rot="17834489">
            <a:off x="663628" y="2980044"/>
            <a:ext cx="3189445" cy="369332"/>
          </a:xfrm>
          <a:prstGeom prst="rect">
            <a:avLst/>
          </a:prstGeom>
          <a:noFill/>
        </p:spPr>
        <p:txBody>
          <a:bodyPr wrap="none" rtlCol="0">
            <a:spAutoFit/>
          </a:bodyPr>
          <a:lstStyle/>
          <a:p>
            <a:r>
              <a:rPr lang="fr-FR" b="1" i="1" dirty="0" smtClean="0"/>
              <a:t>Stratégie II: sacrifie le réalisme</a:t>
            </a:r>
            <a:endParaRPr lang="fr-FR" b="1" i="1" dirty="0"/>
          </a:p>
        </p:txBody>
      </p:sp>
      <p:sp>
        <p:nvSpPr>
          <p:cNvPr id="11"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pic>
        <p:nvPicPr>
          <p:cNvPr id="12" name="Image 12"/>
          <p:cNvPicPr>
            <a:picLocks noChangeAspect="1"/>
          </p:cNvPicPr>
          <p:nvPr/>
        </p:nvPicPr>
        <p:blipFill>
          <a:blip r:embed="rId7"/>
          <a:stretch>
            <a:fillRect/>
          </a:stretch>
        </p:blipFill>
        <p:spPr>
          <a:xfrm>
            <a:off x="4915647" y="493889"/>
            <a:ext cx="4228353" cy="1155353"/>
          </a:xfrm>
          <a:prstGeom prst="rect">
            <a:avLst/>
          </a:prstGeom>
        </p:spPr>
      </p:pic>
      <p:sp>
        <p:nvSpPr>
          <p:cNvPr id="13" name="ZoneTexte 2"/>
          <p:cNvSpPr txBox="1"/>
          <p:nvPr/>
        </p:nvSpPr>
        <p:spPr>
          <a:xfrm>
            <a:off x="6063449" y="1866442"/>
            <a:ext cx="2987628" cy="2862322"/>
          </a:xfrm>
          <a:prstGeom prst="rect">
            <a:avLst/>
          </a:prstGeom>
          <a:noFill/>
        </p:spPr>
        <p:txBody>
          <a:bodyPr wrap="square" rtlCol="0">
            <a:spAutoFit/>
          </a:bodyPr>
          <a:lstStyle/>
          <a:p>
            <a:pPr marL="285750" indent="-285750">
              <a:buFont typeface="Arial"/>
              <a:buChar char="•"/>
            </a:pPr>
            <a:r>
              <a:rPr lang="fr-FR" dirty="0" smtClean="0"/>
              <a:t>La </a:t>
            </a:r>
            <a:r>
              <a:rPr lang="fr-FR" b="1" dirty="0" smtClean="0"/>
              <a:t>question</a:t>
            </a:r>
            <a:r>
              <a:rPr lang="fr-FR" dirty="0" smtClean="0"/>
              <a:t>: l’importance de la démographie en génétique des populations</a:t>
            </a:r>
          </a:p>
          <a:p>
            <a:pPr marL="285750" indent="-285750">
              <a:buFont typeface="Arial"/>
              <a:buChar char="•"/>
            </a:pPr>
            <a:endParaRPr lang="fr-FR" dirty="0"/>
          </a:p>
          <a:p>
            <a:pPr marL="285750" indent="-285750">
              <a:buFont typeface="Arial"/>
              <a:buChar char="•"/>
            </a:pPr>
            <a:r>
              <a:rPr lang="fr-FR" dirty="0" smtClean="0"/>
              <a:t>Pour </a:t>
            </a:r>
            <a:r>
              <a:rPr lang="fr-FR" dirty="0" err="1" smtClean="0"/>
              <a:t>Levins</a:t>
            </a:r>
            <a:endParaRPr lang="fr-FR" dirty="0"/>
          </a:p>
          <a:p>
            <a:pPr marL="742950" lvl="1" indent="-285750">
              <a:buFont typeface="Arial"/>
              <a:buChar char="•"/>
            </a:pPr>
            <a:r>
              <a:rPr lang="fr-FR" dirty="0" smtClean="0"/>
              <a:t>Illusion de « brute force </a:t>
            </a:r>
            <a:r>
              <a:rPr lang="fr-FR" dirty="0" err="1" smtClean="0"/>
              <a:t>approach</a:t>
            </a:r>
            <a:r>
              <a:rPr lang="fr-FR" dirty="0" smtClean="0"/>
              <a:t> »</a:t>
            </a:r>
          </a:p>
          <a:p>
            <a:pPr marL="742950" lvl="1" indent="-285750">
              <a:buFont typeface="Arial"/>
              <a:buChar char="•"/>
            </a:pPr>
            <a:r>
              <a:rPr lang="fr-FR" dirty="0" smtClean="0"/>
              <a:t>Aucun modèle ne peut concilier les trois propriétés</a:t>
            </a:r>
          </a:p>
        </p:txBody>
      </p:sp>
      <p:sp>
        <p:nvSpPr>
          <p:cNvPr id="14"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12</a:t>
            </a:fld>
            <a:endParaRPr lang="en-AU"/>
          </a:p>
        </p:txBody>
      </p:sp>
    </p:spTree>
    <p:extLst>
      <p:ext uri="{BB962C8B-B14F-4D97-AF65-F5344CB8AC3E}">
        <p14:creationId xmlns:p14="http://schemas.microsoft.com/office/powerpoint/2010/main" val="411749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439522" y="1195947"/>
            <a:ext cx="8271896" cy="4606964"/>
            <a:chOff x="674207" y="1654439"/>
            <a:chExt cx="8271896" cy="4606964"/>
          </a:xfrm>
        </p:grpSpPr>
        <p:grpSp>
          <p:nvGrpSpPr>
            <p:cNvPr id="14" name="Grouper 13"/>
            <p:cNvGrpSpPr>
              <a:grpSpLocks noChangeAspect="1"/>
            </p:cNvGrpSpPr>
            <p:nvPr/>
          </p:nvGrpSpPr>
          <p:grpSpPr>
            <a:xfrm>
              <a:off x="3437399" y="2800237"/>
              <a:ext cx="2357309" cy="2061908"/>
              <a:chOff x="2539774" y="2193645"/>
              <a:chExt cx="4714618" cy="4123816"/>
            </a:xfrm>
          </p:grpSpPr>
          <p:sp>
            <p:nvSpPr>
              <p:cNvPr id="4" name="Triangle isocèle 3"/>
              <p:cNvSpPr/>
              <p:nvPr/>
            </p:nvSpPr>
            <p:spPr>
              <a:xfrm>
                <a:off x="2555452" y="2245366"/>
                <a:ext cx="4671944" cy="4056415"/>
              </a:xfrm>
              <a:prstGeom prst="triangl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riangle isocèle 4"/>
              <p:cNvSpPr/>
              <p:nvPr/>
            </p:nvSpPr>
            <p:spPr>
              <a:xfrm>
                <a:off x="2539774" y="4341793"/>
                <a:ext cx="2241914" cy="1975668"/>
              </a:xfrm>
              <a:prstGeom prst="triangl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riangle isocèle 6"/>
              <p:cNvSpPr/>
              <p:nvPr/>
            </p:nvSpPr>
            <p:spPr>
              <a:xfrm>
                <a:off x="5012478" y="4341793"/>
                <a:ext cx="2241914" cy="1975668"/>
              </a:xfrm>
              <a:prstGeom prst="triangl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isocèle 7"/>
              <p:cNvSpPr/>
              <p:nvPr/>
            </p:nvSpPr>
            <p:spPr>
              <a:xfrm>
                <a:off x="3766097" y="2193645"/>
                <a:ext cx="2241914" cy="1975668"/>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9" name="ZoneTexte 8"/>
            <p:cNvSpPr txBox="1"/>
            <p:nvPr/>
          </p:nvSpPr>
          <p:spPr>
            <a:xfrm>
              <a:off x="4586751" y="2401980"/>
              <a:ext cx="1656206" cy="461665"/>
            </a:xfrm>
            <a:prstGeom prst="rect">
              <a:avLst/>
            </a:prstGeom>
            <a:noFill/>
          </p:spPr>
          <p:txBody>
            <a:bodyPr wrap="square" rtlCol="0">
              <a:spAutoFit/>
            </a:bodyPr>
            <a:lstStyle/>
            <a:p>
              <a:r>
                <a:rPr lang="fr-FR" sz="2400" b="1" dirty="0" err="1" smtClean="0">
                  <a:solidFill>
                    <a:srgbClr val="FF0000"/>
                  </a:solidFill>
                </a:rPr>
                <a:t>Generality</a:t>
              </a:r>
              <a:endParaRPr lang="fr-FR" sz="2400" b="1" dirty="0">
                <a:solidFill>
                  <a:srgbClr val="FF0000"/>
                </a:solidFill>
              </a:endParaRPr>
            </a:p>
          </p:txBody>
        </p:sp>
        <p:sp>
          <p:nvSpPr>
            <p:cNvPr id="10" name="ZoneTexte 9"/>
            <p:cNvSpPr txBox="1"/>
            <p:nvPr/>
          </p:nvSpPr>
          <p:spPr>
            <a:xfrm>
              <a:off x="2173793" y="4410631"/>
              <a:ext cx="1314556" cy="461665"/>
            </a:xfrm>
            <a:prstGeom prst="rect">
              <a:avLst/>
            </a:prstGeom>
            <a:noFill/>
          </p:spPr>
          <p:txBody>
            <a:bodyPr wrap="square" rtlCol="0">
              <a:spAutoFit/>
            </a:bodyPr>
            <a:lstStyle/>
            <a:p>
              <a:r>
                <a:rPr lang="fr-FR" sz="2400" b="1" dirty="0" err="1" smtClean="0">
                  <a:solidFill>
                    <a:srgbClr val="FF6600"/>
                  </a:solidFill>
                </a:rPr>
                <a:t>Realism</a:t>
              </a:r>
              <a:endParaRPr lang="fr-FR" sz="2400" b="1" dirty="0">
                <a:solidFill>
                  <a:srgbClr val="FF6600"/>
                </a:solidFill>
              </a:endParaRPr>
            </a:p>
          </p:txBody>
        </p:sp>
        <p:sp>
          <p:nvSpPr>
            <p:cNvPr id="11" name="ZoneTexte 10"/>
            <p:cNvSpPr txBox="1"/>
            <p:nvPr/>
          </p:nvSpPr>
          <p:spPr>
            <a:xfrm>
              <a:off x="5858928" y="4407208"/>
              <a:ext cx="1715418" cy="461665"/>
            </a:xfrm>
            <a:prstGeom prst="rect">
              <a:avLst/>
            </a:prstGeom>
            <a:noFill/>
          </p:spPr>
          <p:txBody>
            <a:bodyPr wrap="square" rtlCol="0">
              <a:spAutoFit/>
            </a:bodyPr>
            <a:lstStyle/>
            <a:p>
              <a:r>
                <a:rPr lang="fr-FR" sz="2400" b="1" dirty="0" err="1" smtClean="0">
                  <a:ln>
                    <a:solidFill>
                      <a:schemeClr val="tx1"/>
                    </a:solidFill>
                  </a:ln>
                  <a:solidFill>
                    <a:srgbClr val="FFFF00"/>
                  </a:solidFill>
                </a:rPr>
                <a:t>Precision</a:t>
              </a:r>
              <a:endParaRPr lang="fr-FR" sz="2400" b="1" dirty="0">
                <a:ln>
                  <a:solidFill>
                    <a:schemeClr val="tx1"/>
                  </a:solidFill>
                </a:ln>
                <a:solidFill>
                  <a:srgbClr val="FFFF00"/>
                </a:solidFill>
              </a:endParaRPr>
            </a:p>
          </p:txBody>
        </p:sp>
        <p:sp>
          <p:nvSpPr>
            <p:cNvPr id="15" name="ZoneTexte 14"/>
            <p:cNvSpPr txBox="1"/>
            <p:nvPr/>
          </p:nvSpPr>
          <p:spPr>
            <a:xfrm>
              <a:off x="3275269" y="1654439"/>
              <a:ext cx="3366338" cy="369332"/>
            </a:xfrm>
            <a:prstGeom prst="rect">
              <a:avLst/>
            </a:prstGeom>
            <a:noFill/>
          </p:spPr>
          <p:txBody>
            <a:bodyPr wrap="square" rtlCol="0">
              <a:spAutoFit/>
            </a:bodyPr>
            <a:lstStyle>
              <a:defPPr>
                <a:defRPr lang="fr-FR"/>
              </a:defPPr>
              <a:lvl1pPr>
                <a:defRPr sz="2400"/>
              </a:lvl1pPr>
            </a:lstStyle>
            <a:p>
              <a:r>
                <a:rPr lang="fr-FR" sz="1800" dirty="0"/>
                <a:t>Modèles théoriques</a:t>
              </a:r>
            </a:p>
          </p:txBody>
        </p:sp>
        <p:sp>
          <p:nvSpPr>
            <p:cNvPr id="16" name="ZoneTexte 15"/>
            <p:cNvSpPr txBox="1"/>
            <p:nvPr/>
          </p:nvSpPr>
          <p:spPr>
            <a:xfrm>
              <a:off x="3233855" y="5892071"/>
              <a:ext cx="2967688" cy="369332"/>
            </a:xfrm>
            <a:prstGeom prst="rect">
              <a:avLst/>
            </a:prstGeom>
            <a:noFill/>
          </p:spPr>
          <p:txBody>
            <a:bodyPr wrap="square" rtlCol="0">
              <a:spAutoFit/>
            </a:bodyPr>
            <a:lstStyle>
              <a:defPPr>
                <a:defRPr lang="fr-FR"/>
              </a:defPPr>
              <a:lvl1pPr>
                <a:defRPr sz="2400"/>
              </a:lvl1pPr>
            </a:lstStyle>
            <a:p>
              <a:r>
                <a:rPr lang="fr-FR" sz="1800" dirty="0"/>
                <a:t>Modèles intégrateurs</a:t>
              </a:r>
            </a:p>
          </p:txBody>
        </p:sp>
        <p:sp>
          <p:nvSpPr>
            <p:cNvPr id="18" name="ZoneTexte 17"/>
            <p:cNvSpPr txBox="1"/>
            <p:nvPr/>
          </p:nvSpPr>
          <p:spPr>
            <a:xfrm>
              <a:off x="6996777" y="2354626"/>
              <a:ext cx="1907911" cy="646331"/>
            </a:xfrm>
            <a:prstGeom prst="rect">
              <a:avLst/>
            </a:prstGeom>
            <a:noFill/>
          </p:spPr>
          <p:txBody>
            <a:bodyPr wrap="square" rtlCol="0">
              <a:spAutoFit/>
            </a:bodyPr>
            <a:lstStyle>
              <a:defPPr>
                <a:defRPr lang="fr-FR"/>
              </a:defPPr>
              <a:lvl1pPr>
                <a:defRPr sz="2400"/>
              </a:lvl1pPr>
            </a:lstStyle>
            <a:p>
              <a:r>
                <a:rPr lang="fr-FR" sz="1800" dirty="0"/>
                <a:t>Modèles empiriques</a:t>
              </a:r>
            </a:p>
          </p:txBody>
        </p:sp>
        <p:cxnSp>
          <p:nvCxnSpPr>
            <p:cNvPr id="21" name="Connecteur droit avec flèche 20"/>
            <p:cNvCxnSpPr/>
            <p:nvPr/>
          </p:nvCxnSpPr>
          <p:spPr>
            <a:xfrm>
              <a:off x="2291608" y="2826098"/>
              <a:ext cx="5135411" cy="2958506"/>
            </a:xfrm>
            <a:prstGeom prst="straightConnector1">
              <a:avLst/>
            </a:prstGeom>
            <a:ln>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674207" y="2352378"/>
              <a:ext cx="2280036" cy="369332"/>
            </a:xfrm>
            <a:prstGeom prst="rect">
              <a:avLst/>
            </a:prstGeom>
            <a:noFill/>
          </p:spPr>
          <p:txBody>
            <a:bodyPr wrap="square" rtlCol="0">
              <a:spAutoFit/>
            </a:bodyPr>
            <a:lstStyle/>
            <a:p>
              <a:r>
                <a:rPr lang="fr-FR" dirty="0" err="1" smtClean="0"/>
                <a:t>Theory-driven</a:t>
              </a:r>
              <a:endParaRPr lang="fr-FR" dirty="0"/>
            </a:p>
          </p:txBody>
        </p:sp>
        <p:sp>
          <p:nvSpPr>
            <p:cNvPr id="25" name="ZoneTexte 24"/>
            <p:cNvSpPr txBox="1"/>
            <p:nvPr/>
          </p:nvSpPr>
          <p:spPr>
            <a:xfrm>
              <a:off x="6666067" y="5784604"/>
              <a:ext cx="2280036" cy="369332"/>
            </a:xfrm>
            <a:prstGeom prst="rect">
              <a:avLst/>
            </a:prstGeom>
            <a:noFill/>
          </p:spPr>
          <p:txBody>
            <a:bodyPr wrap="square" rtlCol="0">
              <a:spAutoFit/>
            </a:bodyPr>
            <a:lstStyle/>
            <a:p>
              <a:r>
                <a:rPr lang="fr-FR" dirty="0" smtClean="0"/>
                <a:t>Data-</a:t>
              </a:r>
              <a:r>
                <a:rPr lang="fr-FR" dirty="0" err="1" smtClean="0"/>
                <a:t>driven</a:t>
              </a:r>
              <a:endParaRPr lang="fr-FR" dirty="0"/>
            </a:p>
          </p:txBody>
        </p:sp>
        <p:cxnSp>
          <p:nvCxnSpPr>
            <p:cNvPr id="26" name="Connecteur droit avec flèche 25"/>
            <p:cNvCxnSpPr/>
            <p:nvPr/>
          </p:nvCxnSpPr>
          <p:spPr>
            <a:xfrm flipV="1">
              <a:off x="2056925" y="2797737"/>
              <a:ext cx="4939852" cy="2839517"/>
            </a:xfrm>
            <a:prstGeom prst="straightConnector1">
              <a:avLst/>
            </a:prstGeom>
            <a:ln>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757036" y="5615014"/>
              <a:ext cx="2280036" cy="369332"/>
            </a:xfrm>
            <a:prstGeom prst="rect">
              <a:avLst/>
            </a:prstGeom>
            <a:noFill/>
          </p:spPr>
          <p:txBody>
            <a:bodyPr wrap="square" rtlCol="0">
              <a:spAutoFit/>
            </a:bodyPr>
            <a:lstStyle/>
            <a:p>
              <a:r>
                <a:rPr lang="fr-FR" dirty="0" smtClean="0"/>
                <a:t>Modèles mécanistes</a:t>
              </a:r>
              <a:endParaRPr lang="fr-FR" dirty="0"/>
            </a:p>
          </p:txBody>
        </p:sp>
        <p:cxnSp>
          <p:nvCxnSpPr>
            <p:cNvPr id="32" name="Connecteur droit avec flèche 31"/>
            <p:cNvCxnSpPr/>
            <p:nvPr/>
          </p:nvCxnSpPr>
          <p:spPr>
            <a:xfrm flipV="1">
              <a:off x="4604726" y="2116105"/>
              <a:ext cx="0" cy="3673550"/>
            </a:xfrm>
            <a:prstGeom prst="straightConnector1">
              <a:avLst/>
            </a:prstGeom>
            <a:ln>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22"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sp>
        <p:nvSpPr>
          <p:cNvPr id="24"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Tree>
    <p:extLst>
      <p:ext uri="{BB962C8B-B14F-4D97-AF65-F5344CB8AC3E}">
        <p14:creationId xmlns:p14="http://schemas.microsoft.com/office/powerpoint/2010/main" val="283082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487794" y="34182"/>
            <a:ext cx="1656206" cy="461665"/>
          </a:xfrm>
          <a:prstGeom prst="rect">
            <a:avLst/>
          </a:prstGeom>
          <a:noFill/>
        </p:spPr>
        <p:txBody>
          <a:bodyPr wrap="square" rtlCol="0">
            <a:spAutoFit/>
          </a:bodyPr>
          <a:lstStyle/>
          <a:p>
            <a:r>
              <a:rPr lang="fr-FR" sz="2400" b="1" dirty="0" err="1" smtClean="0">
                <a:solidFill>
                  <a:srgbClr val="FF0000"/>
                </a:solidFill>
              </a:rPr>
              <a:t>Generality</a:t>
            </a:r>
            <a:endParaRPr lang="fr-FR" sz="2400" b="1" dirty="0">
              <a:solidFill>
                <a:srgbClr val="FF0000"/>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1919603295"/>
              </p:ext>
            </p:extLst>
          </p:nvPr>
        </p:nvGraphicFramePr>
        <p:xfrm>
          <a:off x="415785" y="2183541"/>
          <a:ext cx="3460750" cy="717550"/>
        </p:xfrm>
        <a:graphic>
          <a:graphicData uri="http://schemas.openxmlformats.org/presentationml/2006/ole">
            <mc:AlternateContent xmlns:mc="http://schemas.openxmlformats.org/markup-compatibility/2006">
              <mc:Choice xmlns:v="urn:schemas-microsoft-com:vml" Requires="v">
                <p:oleObj spid="_x0000_s23609" name="Équation" r:id="rId4" imgW="2019300" imgH="419100" progId="Equation.3">
                  <p:embed/>
                </p:oleObj>
              </mc:Choice>
              <mc:Fallback>
                <p:oleObj name="Équation" r:id="rId4" imgW="2019300" imgH="419100" progId="Equation.3">
                  <p:embed/>
                  <p:pic>
                    <p:nvPicPr>
                      <p:cNvPr id="0" name=""/>
                      <p:cNvPicPr/>
                      <p:nvPr/>
                    </p:nvPicPr>
                    <p:blipFill>
                      <a:blip r:embed="rId5"/>
                      <a:stretch>
                        <a:fillRect/>
                      </a:stretch>
                    </p:blipFill>
                    <p:spPr>
                      <a:xfrm>
                        <a:off x="415785" y="2183541"/>
                        <a:ext cx="3460750" cy="717550"/>
                      </a:xfrm>
                      <a:prstGeom prst="rect">
                        <a:avLst/>
                      </a:prstGeom>
                    </p:spPr>
                  </p:pic>
                </p:oleObj>
              </mc:Fallback>
            </mc:AlternateContent>
          </a:graphicData>
        </a:graphic>
      </p:graphicFrame>
      <p:graphicFrame>
        <p:nvGraphicFramePr>
          <p:cNvPr id="15" name="Objet 14"/>
          <p:cNvGraphicFramePr>
            <a:graphicFrameLocks noChangeAspect="1"/>
          </p:cNvGraphicFramePr>
          <p:nvPr>
            <p:extLst>
              <p:ext uri="{D42A27DB-BD31-4B8C-83A1-F6EECF244321}">
                <p14:modId xmlns:p14="http://schemas.microsoft.com/office/powerpoint/2010/main" val="642547661"/>
              </p:ext>
            </p:extLst>
          </p:nvPr>
        </p:nvGraphicFramePr>
        <p:xfrm>
          <a:off x="330370" y="3906593"/>
          <a:ext cx="3933825" cy="612775"/>
        </p:xfrm>
        <a:graphic>
          <a:graphicData uri="http://schemas.openxmlformats.org/presentationml/2006/ole">
            <mc:AlternateContent xmlns:mc="http://schemas.openxmlformats.org/markup-compatibility/2006">
              <mc:Choice xmlns:v="urn:schemas-microsoft-com:vml" Requires="v">
                <p:oleObj spid="_x0000_s23610" name="Équation" r:id="rId6" imgW="2946400" imgH="457200" progId="Equation.3">
                  <p:embed/>
                </p:oleObj>
              </mc:Choice>
              <mc:Fallback>
                <p:oleObj name="Équation" r:id="rId6" imgW="2946400" imgH="457200" progId="Equation.3">
                  <p:embed/>
                  <p:pic>
                    <p:nvPicPr>
                      <p:cNvPr id="0" name=""/>
                      <p:cNvPicPr/>
                      <p:nvPr/>
                    </p:nvPicPr>
                    <p:blipFill>
                      <a:blip r:embed="rId7"/>
                      <a:stretch>
                        <a:fillRect/>
                      </a:stretch>
                    </p:blipFill>
                    <p:spPr>
                      <a:xfrm>
                        <a:off x="330370" y="3906593"/>
                        <a:ext cx="3933825" cy="612775"/>
                      </a:xfrm>
                      <a:prstGeom prst="rect">
                        <a:avLst/>
                      </a:prstGeom>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585554878"/>
              </p:ext>
            </p:extLst>
          </p:nvPr>
        </p:nvGraphicFramePr>
        <p:xfrm>
          <a:off x="5121219" y="2250860"/>
          <a:ext cx="2817813" cy="563562"/>
        </p:xfrm>
        <a:graphic>
          <a:graphicData uri="http://schemas.openxmlformats.org/presentationml/2006/ole">
            <mc:AlternateContent xmlns:mc="http://schemas.openxmlformats.org/markup-compatibility/2006">
              <mc:Choice xmlns:v="urn:schemas-microsoft-com:vml" Requires="v">
                <p:oleObj spid="_x0000_s23611" name="Equation" r:id="rId8" imgW="1460500" imgH="292100" progId="Equation.3">
                  <p:embed/>
                </p:oleObj>
              </mc:Choice>
              <mc:Fallback>
                <p:oleObj name="Equation" r:id="rId8" imgW="1460500" imgH="292100" progId="Equation.3">
                  <p:embed/>
                  <p:pic>
                    <p:nvPicPr>
                      <p:cNvPr id="0" name=""/>
                      <p:cNvPicPr/>
                      <p:nvPr/>
                    </p:nvPicPr>
                    <p:blipFill>
                      <a:blip r:embed="rId9"/>
                      <a:stretch>
                        <a:fillRect/>
                      </a:stretch>
                    </p:blipFill>
                    <p:spPr>
                      <a:xfrm>
                        <a:off x="5121219" y="2250860"/>
                        <a:ext cx="2817813" cy="563562"/>
                      </a:xfrm>
                      <a:prstGeom prst="rect">
                        <a:avLst/>
                      </a:prstGeom>
                    </p:spPr>
                  </p:pic>
                </p:oleObj>
              </mc:Fallback>
            </mc:AlternateContent>
          </a:graphicData>
        </a:graphic>
      </p:graphicFrame>
      <p:grpSp>
        <p:nvGrpSpPr>
          <p:cNvPr id="10" name="Grouper 9"/>
          <p:cNvGrpSpPr>
            <a:grpSpLocks noChangeAspect="1"/>
          </p:cNvGrpSpPr>
          <p:nvPr/>
        </p:nvGrpSpPr>
        <p:grpSpPr>
          <a:xfrm>
            <a:off x="6898466" y="441008"/>
            <a:ext cx="1178655" cy="1030954"/>
            <a:chOff x="2539774" y="2193645"/>
            <a:chExt cx="4714618" cy="4123816"/>
          </a:xfrm>
        </p:grpSpPr>
        <p:sp>
          <p:nvSpPr>
            <p:cNvPr id="11" name="Triangle isocèle 10"/>
            <p:cNvSpPr/>
            <p:nvPr/>
          </p:nvSpPr>
          <p:spPr>
            <a:xfrm>
              <a:off x="2555452" y="2245366"/>
              <a:ext cx="4671944" cy="4056415"/>
            </a:xfrm>
            <a:prstGeom prst="triangle">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isocèle 12"/>
            <p:cNvSpPr/>
            <p:nvPr/>
          </p:nvSpPr>
          <p:spPr>
            <a:xfrm>
              <a:off x="2539774" y="4341793"/>
              <a:ext cx="2241914" cy="1975668"/>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riangle isocèle 13"/>
            <p:cNvSpPr/>
            <p:nvPr/>
          </p:nvSpPr>
          <p:spPr>
            <a:xfrm>
              <a:off x="5012478" y="4341793"/>
              <a:ext cx="2241914" cy="1975668"/>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riangle isocèle 16"/>
            <p:cNvSpPr/>
            <p:nvPr/>
          </p:nvSpPr>
          <p:spPr>
            <a:xfrm>
              <a:off x="3766097" y="2193645"/>
              <a:ext cx="2241914" cy="1975668"/>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8" name="Titre 1"/>
          <p:cNvSpPr txBox="1">
            <a:spLocks/>
          </p:cNvSpPr>
          <p:nvPr/>
        </p:nvSpPr>
        <p:spPr>
          <a:xfrm>
            <a:off x="-249254" y="205608"/>
            <a:ext cx="5370473" cy="10231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smtClean="0"/>
              <a:t>Exemple la dispersion: E. </a:t>
            </a:r>
            <a:r>
              <a:rPr lang="fr-FR" sz="2800" dirty="0"/>
              <a:t>K</a:t>
            </a:r>
            <a:r>
              <a:rPr lang="fr-FR" sz="2800" dirty="0" smtClean="0"/>
              <a:t>lein (INRA Avignon)</a:t>
            </a:r>
            <a:endParaRPr lang="fr-FR" sz="2800" dirty="0"/>
          </a:p>
        </p:txBody>
      </p:sp>
      <p:sp>
        <p:nvSpPr>
          <p:cNvPr id="19" name="ZoneTexte 18"/>
          <p:cNvSpPr txBox="1"/>
          <p:nvPr/>
        </p:nvSpPr>
        <p:spPr>
          <a:xfrm>
            <a:off x="566000" y="1278649"/>
            <a:ext cx="7841164" cy="646331"/>
          </a:xfrm>
          <a:prstGeom prst="rect">
            <a:avLst/>
          </a:prstGeom>
          <a:noFill/>
        </p:spPr>
        <p:txBody>
          <a:bodyPr wrap="square" rtlCol="0">
            <a:spAutoFit/>
          </a:bodyPr>
          <a:lstStyle/>
          <a:p>
            <a:pPr marL="285750" indent="-285750">
              <a:buFont typeface="Arial"/>
              <a:buChar char="•"/>
            </a:pPr>
            <a:r>
              <a:rPr lang="fr-FR" dirty="0" smtClean="0"/>
              <a:t>Modèles théoriques à 2 ou 3 paramètres</a:t>
            </a:r>
          </a:p>
          <a:p>
            <a:pPr marL="285750" indent="-285750">
              <a:buFont typeface="Arial"/>
              <a:buChar char="•"/>
            </a:pPr>
            <a:r>
              <a:rPr lang="fr-FR" dirty="0" smtClean="0"/>
              <a:t>Dérivations mathématiques des solutions</a:t>
            </a:r>
          </a:p>
        </p:txBody>
      </p:sp>
      <p:pic>
        <p:nvPicPr>
          <p:cNvPr id="5" name="Image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4795180"/>
            <a:ext cx="9144000" cy="1370904"/>
          </a:xfrm>
          <a:prstGeom prst="rect">
            <a:avLst/>
          </a:prstGeom>
        </p:spPr>
      </p:pic>
      <p:sp>
        <p:nvSpPr>
          <p:cNvPr id="20" name="ZoneTexte 19"/>
          <p:cNvSpPr txBox="1"/>
          <p:nvPr/>
        </p:nvSpPr>
        <p:spPr>
          <a:xfrm>
            <a:off x="374370" y="3092750"/>
            <a:ext cx="8060404" cy="646331"/>
          </a:xfrm>
          <a:prstGeom prst="rect">
            <a:avLst/>
          </a:prstGeom>
          <a:noFill/>
        </p:spPr>
        <p:txBody>
          <a:bodyPr wrap="square" rtlCol="0">
            <a:spAutoFit/>
          </a:bodyPr>
          <a:lstStyle/>
          <a:p>
            <a:r>
              <a:rPr lang="fr-FR" dirty="0" smtClean="0">
                <a:solidFill>
                  <a:srgbClr val="FF0000"/>
                </a:solidFill>
              </a:rPr>
              <a:t>-&gt; diffusion et le taux de reproduction à faible densité contribuent également à v</a:t>
            </a:r>
            <a:r>
              <a:rPr lang="fr-FR" baseline="-25000" dirty="0" smtClean="0">
                <a:solidFill>
                  <a:srgbClr val="FF0000"/>
                </a:solidFill>
              </a:rPr>
              <a:t>∞</a:t>
            </a:r>
            <a:r>
              <a:rPr lang="fr-FR" dirty="0" smtClean="0">
                <a:solidFill>
                  <a:srgbClr val="FF0000"/>
                </a:solidFill>
              </a:rPr>
              <a:t>, pas la densité dépendance.</a:t>
            </a:r>
          </a:p>
        </p:txBody>
      </p:sp>
      <p:sp>
        <p:nvSpPr>
          <p:cNvPr id="21" name="ZoneTexte 20"/>
          <p:cNvSpPr txBox="1"/>
          <p:nvPr/>
        </p:nvSpPr>
        <p:spPr>
          <a:xfrm>
            <a:off x="346760" y="6317339"/>
            <a:ext cx="8060404" cy="369332"/>
          </a:xfrm>
          <a:prstGeom prst="rect">
            <a:avLst/>
          </a:prstGeom>
          <a:noFill/>
        </p:spPr>
        <p:txBody>
          <a:bodyPr wrap="square" rtlCol="0">
            <a:spAutoFit/>
          </a:bodyPr>
          <a:lstStyle/>
          <a:p>
            <a:r>
              <a:rPr lang="fr-FR" dirty="0" smtClean="0">
                <a:solidFill>
                  <a:srgbClr val="FF0000"/>
                </a:solidFill>
              </a:rPr>
              <a:t>-&gt; La dispersion à longue distance à un effet majeur sur la vitesse de colonisation </a:t>
            </a:r>
            <a:endParaRPr lang="fr-FR" baseline="-25000" dirty="0" smtClean="0">
              <a:solidFill>
                <a:srgbClr val="FF0000"/>
              </a:solidFill>
            </a:endParaRPr>
          </a:p>
        </p:txBody>
      </p:sp>
      <p:sp>
        <p:nvSpPr>
          <p:cNvPr id="6" name="ZoneTexte 5"/>
          <p:cNvSpPr txBox="1"/>
          <p:nvPr/>
        </p:nvSpPr>
        <p:spPr>
          <a:xfrm>
            <a:off x="4390571" y="3979163"/>
            <a:ext cx="4354286" cy="646331"/>
          </a:xfrm>
          <a:prstGeom prst="rect">
            <a:avLst/>
          </a:prstGeom>
          <a:noFill/>
        </p:spPr>
        <p:txBody>
          <a:bodyPr wrap="square" rtlCol="0">
            <a:spAutoFit/>
          </a:bodyPr>
          <a:lstStyle/>
          <a:p>
            <a:r>
              <a:rPr lang="fr-FR" dirty="0" smtClean="0"/>
              <a:t>-&gt; Vitesse constante si </a:t>
            </a:r>
            <a:r>
              <a:rPr lang="fr-FR" i="1" dirty="0" smtClean="0"/>
              <a:t>K</a:t>
            </a:r>
            <a:r>
              <a:rPr lang="fr-FR" dirty="0" smtClean="0"/>
              <a:t> à queue légère</a:t>
            </a:r>
          </a:p>
          <a:p>
            <a:r>
              <a:rPr lang="fr-FR" dirty="0" smtClean="0"/>
              <a:t>-&gt; Accélération si </a:t>
            </a:r>
            <a:r>
              <a:rPr lang="fr-FR" i="1" dirty="0" smtClean="0"/>
              <a:t>K</a:t>
            </a:r>
            <a:r>
              <a:rPr lang="fr-FR" dirty="0" smtClean="0"/>
              <a:t> à queue lourde </a:t>
            </a:r>
            <a:endParaRPr lang="fr-FR" dirty="0"/>
          </a:p>
        </p:txBody>
      </p:sp>
    </p:spTree>
    <p:extLst>
      <p:ext uri="{BB962C8B-B14F-4D97-AF65-F5344CB8AC3E}">
        <p14:creationId xmlns:p14="http://schemas.microsoft.com/office/powerpoint/2010/main" val="202166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636792" y="1087628"/>
            <a:ext cx="2450084" cy="461665"/>
          </a:xfrm>
          <a:prstGeom prst="rect">
            <a:avLst/>
          </a:prstGeom>
          <a:noFill/>
        </p:spPr>
        <p:txBody>
          <a:bodyPr wrap="square" rtlCol="0">
            <a:spAutoFit/>
          </a:bodyPr>
          <a:lstStyle/>
          <a:p>
            <a:r>
              <a:rPr lang="fr-FR" sz="2400" b="1" dirty="0" err="1" smtClean="0">
                <a:solidFill>
                  <a:srgbClr val="FF6600"/>
                </a:solidFill>
              </a:rPr>
              <a:t>Realism</a:t>
            </a:r>
            <a:endParaRPr lang="fr-FR" sz="2400" b="1" dirty="0">
              <a:solidFill>
                <a:srgbClr val="FF6600"/>
              </a:solidFill>
            </a:endParaRPr>
          </a:p>
        </p:txBody>
      </p:sp>
      <p:pic>
        <p:nvPicPr>
          <p:cNvPr id="2" name="Image 1"/>
          <p:cNvPicPr>
            <a:picLocks noChangeAspect="1"/>
          </p:cNvPicPr>
          <p:nvPr/>
        </p:nvPicPr>
        <p:blipFill>
          <a:blip r:embed="rId3"/>
          <a:stretch>
            <a:fillRect/>
          </a:stretch>
        </p:blipFill>
        <p:spPr>
          <a:xfrm>
            <a:off x="0" y="1507020"/>
            <a:ext cx="4044734" cy="4249730"/>
          </a:xfrm>
          <a:prstGeom prst="rect">
            <a:avLst/>
          </a:prstGeom>
        </p:spPr>
      </p:pic>
      <p:pic>
        <p:nvPicPr>
          <p:cNvPr id="6" name="Image 5"/>
          <p:cNvPicPr>
            <a:picLocks noChangeAspect="1"/>
          </p:cNvPicPr>
          <p:nvPr/>
        </p:nvPicPr>
        <p:blipFill>
          <a:blip r:embed="rId4"/>
          <a:stretch>
            <a:fillRect/>
          </a:stretch>
        </p:blipFill>
        <p:spPr>
          <a:xfrm>
            <a:off x="4371661" y="3961394"/>
            <a:ext cx="4640702" cy="2865570"/>
          </a:xfrm>
          <a:prstGeom prst="rect">
            <a:avLst/>
          </a:prstGeom>
        </p:spPr>
      </p:pic>
      <p:grpSp>
        <p:nvGrpSpPr>
          <p:cNvPr id="8" name="Grouper 7"/>
          <p:cNvGrpSpPr>
            <a:grpSpLocks noChangeAspect="1"/>
          </p:cNvGrpSpPr>
          <p:nvPr/>
        </p:nvGrpSpPr>
        <p:grpSpPr>
          <a:xfrm>
            <a:off x="7547164" y="157236"/>
            <a:ext cx="1178655" cy="1030954"/>
            <a:chOff x="2539774" y="2193645"/>
            <a:chExt cx="4714618" cy="4123816"/>
          </a:xfrm>
        </p:grpSpPr>
        <p:sp>
          <p:nvSpPr>
            <p:cNvPr id="9" name="Triangle isocèle 8"/>
            <p:cNvSpPr/>
            <p:nvPr/>
          </p:nvSpPr>
          <p:spPr>
            <a:xfrm>
              <a:off x="2555452" y="2245366"/>
              <a:ext cx="4671944" cy="4056415"/>
            </a:xfrm>
            <a:prstGeom prst="triangle">
              <a:avLst/>
            </a:prstGeom>
            <a:solidFill>
              <a:srgbClr val="A6A6A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2539774" y="4341793"/>
              <a:ext cx="2241914" cy="1975668"/>
            </a:xfrm>
            <a:prstGeom prst="triangl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isocèle 12"/>
            <p:cNvSpPr/>
            <p:nvPr/>
          </p:nvSpPr>
          <p:spPr>
            <a:xfrm>
              <a:off x="5012478" y="4341793"/>
              <a:ext cx="2241914" cy="1975668"/>
            </a:xfrm>
            <a:prstGeom prst="triangl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riangle isocèle 13"/>
            <p:cNvSpPr/>
            <p:nvPr/>
          </p:nvSpPr>
          <p:spPr>
            <a:xfrm>
              <a:off x="3766097" y="2193645"/>
              <a:ext cx="2241914" cy="1975668"/>
            </a:xfrm>
            <a:prstGeom prst="triangl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4" name="Ima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10" y="5807114"/>
            <a:ext cx="2871413" cy="1037079"/>
          </a:xfrm>
          <a:prstGeom prst="rect">
            <a:avLst/>
          </a:prstGeom>
        </p:spPr>
      </p:pic>
      <p:sp>
        <p:nvSpPr>
          <p:cNvPr id="7" name="ZoneTexte 6"/>
          <p:cNvSpPr txBox="1"/>
          <p:nvPr/>
        </p:nvSpPr>
        <p:spPr>
          <a:xfrm>
            <a:off x="4233332" y="1761925"/>
            <a:ext cx="4910667" cy="2308324"/>
          </a:xfrm>
          <a:prstGeom prst="rect">
            <a:avLst/>
          </a:prstGeom>
          <a:noFill/>
        </p:spPr>
        <p:txBody>
          <a:bodyPr wrap="square" rtlCol="0">
            <a:spAutoFit/>
          </a:bodyPr>
          <a:lstStyle/>
          <a:p>
            <a:pPr marL="285750" indent="-285750">
              <a:buFont typeface="Arial"/>
              <a:buChar char="•"/>
            </a:pPr>
            <a:r>
              <a:rPr lang="fr-FR" dirty="0" smtClean="0"/>
              <a:t>10 paramètres mécanistes</a:t>
            </a:r>
          </a:p>
          <a:p>
            <a:pPr marL="285750" indent="-285750">
              <a:buFont typeface="Arial"/>
              <a:buChar char="•"/>
            </a:pPr>
            <a:r>
              <a:rPr lang="fr-FR" dirty="0" smtClean="0"/>
              <a:t>Gamme de variation pour 12 espèces contrastées d’arbres</a:t>
            </a:r>
          </a:p>
          <a:p>
            <a:pPr marL="285750" indent="-285750">
              <a:buFont typeface="Arial"/>
              <a:buChar char="•"/>
            </a:pPr>
            <a:r>
              <a:rPr lang="fr-FR" dirty="0" smtClean="0"/>
              <a:t>Analyse de sensibilité globale</a:t>
            </a:r>
          </a:p>
          <a:p>
            <a:pPr marL="285750" indent="-285750">
              <a:buFont typeface="Arial"/>
              <a:buChar char="•"/>
            </a:pPr>
            <a:endParaRPr lang="fr-FR" dirty="0"/>
          </a:p>
          <a:p>
            <a:r>
              <a:rPr lang="fr-FR" dirty="0" smtClean="0">
                <a:solidFill>
                  <a:srgbClr val="FF0000"/>
                </a:solidFill>
              </a:rPr>
              <a:t>-&gt; </a:t>
            </a:r>
            <a:r>
              <a:rPr lang="fr-FR" b="1" dirty="0" smtClean="0">
                <a:solidFill>
                  <a:srgbClr val="FF0000"/>
                </a:solidFill>
              </a:rPr>
              <a:t>âge de maturité </a:t>
            </a:r>
            <a:r>
              <a:rPr lang="fr-FR" dirty="0" smtClean="0">
                <a:solidFill>
                  <a:srgbClr val="FF0000"/>
                </a:solidFill>
              </a:rPr>
              <a:t>et la </a:t>
            </a:r>
            <a:r>
              <a:rPr lang="fr-FR" b="1" dirty="0" smtClean="0">
                <a:solidFill>
                  <a:srgbClr val="FF0000"/>
                </a:solidFill>
              </a:rPr>
              <a:t>survie post-dispersion </a:t>
            </a:r>
            <a:r>
              <a:rPr lang="fr-FR" dirty="0" smtClean="0">
                <a:solidFill>
                  <a:srgbClr val="FF0000"/>
                </a:solidFill>
              </a:rPr>
              <a:t>contribuent majoritairement à la variation de vitesse (pour ces espèces)</a:t>
            </a:r>
          </a:p>
        </p:txBody>
      </p:sp>
      <p:sp>
        <p:nvSpPr>
          <p:cNvPr id="15" name="Titre 1"/>
          <p:cNvSpPr txBox="1">
            <a:spLocks/>
          </p:cNvSpPr>
          <p:nvPr/>
        </p:nvSpPr>
        <p:spPr>
          <a:xfrm>
            <a:off x="106846" y="383658"/>
            <a:ext cx="5370473" cy="10231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smtClean="0"/>
              <a:t>Exemple la dispersion: E. </a:t>
            </a:r>
            <a:r>
              <a:rPr lang="fr-FR" sz="2800" dirty="0"/>
              <a:t>K</a:t>
            </a:r>
            <a:r>
              <a:rPr lang="fr-FR" sz="2800" dirty="0" smtClean="0"/>
              <a:t>lein (INRA Avignon)</a:t>
            </a:r>
            <a:endParaRPr lang="fr-FR" sz="2800" dirty="0"/>
          </a:p>
        </p:txBody>
      </p:sp>
    </p:spTree>
    <p:extLst>
      <p:ext uri="{BB962C8B-B14F-4D97-AF65-F5344CB8AC3E}">
        <p14:creationId xmlns:p14="http://schemas.microsoft.com/office/powerpoint/2010/main" val="67843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7620097" y="1281209"/>
            <a:ext cx="1715418" cy="461665"/>
          </a:xfrm>
          <a:prstGeom prst="rect">
            <a:avLst/>
          </a:prstGeom>
          <a:noFill/>
        </p:spPr>
        <p:txBody>
          <a:bodyPr wrap="square" rtlCol="0">
            <a:spAutoFit/>
          </a:bodyPr>
          <a:lstStyle/>
          <a:p>
            <a:r>
              <a:rPr lang="fr-FR" sz="2400" b="1" dirty="0" err="1" smtClean="0">
                <a:ln>
                  <a:solidFill>
                    <a:schemeClr val="tx1"/>
                  </a:solidFill>
                </a:ln>
                <a:solidFill>
                  <a:srgbClr val="FFFF00"/>
                </a:solidFill>
              </a:rPr>
              <a:t>Precision</a:t>
            </a:r>
            <a:endParaRPr lang="fr-FR" sz="2400" b="1" dirty="0">
              <a:ln>
                <a:solidFill>
                  <a:schemeClr val="tx1"/>
                </a:solidFill>
              </a:ln>
              <a:solidFill>
                <a:srgbClr val="FFFF00"/>
              </a:solidFill>
            </a:endParaRPr>
          </a:p>
        </p:txBody>
      </p:sp>
      <p:grpSp>
        <p:nvGrpSpPr>
          <p:cNvPr id="5" name="Grouper 4"/>
          <p:cNvGrpSpPr>
            <a:grpSpLocks noChangeAspect="1"/>
          </p:cNvGrpSpPr>
          <p:nvPr/>
        </p:nvGrpSpPr>
        <p:grpSpPr>
          <a:xfrm>
            <a:off x="6888616" y="274637"/>
            <a:ext cx="1178655" cy="1030954"/>
            <a:chOff x="2539774" y="2193645"/>
            <a:chExt cx="4714618" cy="4123816"/>
          </a:xfrm>
        </p:grpSpPr>
        <p:sp>
          <p:nvSpPr>
            <p:cNvPr id="6" name="Triangle isocèle 5"/>
            <p:cNvSpPr/>
            <p:nvPr/>
          </p:nvSpPr>
          <p:spPr>
            <a:xfrm>
              <a:off x="2555452" y="2245366"/>
              <a:ext cx="4671944" cy="4056415"/>
            </a:xfrm>
            <a:prstGeom prst="triangle">
              <a:avLst/>
            </a:prstGeom>
            <a:solidFill>
              <a:srgbClr val="A6A6A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isocèle 7"/>
            <p:cNvSpPr/>
            <p:nvPr/>
          </p:nvSpPr>
          <p:spPr>
            <a:xfrm>
              <a:off x="2539774" y="4341793"/>
              <a:ext cx="2241914" cy="1975668"/>
            </a:xfrm>
            <a:prstGeom prst="triangl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isocèle 8"/>
            <p:cNvSpPr/>
            <p:nvPr/>
          </p:nvSpPr>
          <p:spPr>
            <a:xfrm>
              <a:off x="5012478" y="4341793"/>
              <a:ext cx="2241914" cy="1975668"/>
            </a:xfrm>
            <a:prstGeom prst="triangl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p:nvSpPr>
          <p:spPr>
            <a:xfrm>
              <a:off x="3766097" y="2193645"/>
              <a:ext cx="2241914" cy="1975668"/>
            </a:xfrm>
            <a:prstGeom prst="triangl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29068"/>
            <a:ext cx="4127656" cy="2445461"/>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941466"/>
            <a:ext cx="3492632" cy="916533"/>
          </a:xfrm>
          <a:prstGeom prst="rect">
            <a:avLst/>
          </a:prstGeom>
        </p:spPr>
      </p:pic>
      <p:pic>
        <p:nvPicPr>
          <p:cNvPr id="14" name="Image 13"/>
          <p:cNvPicPr>
            <a:picLocks noChangeAspect="1"/>
          </p:cNvPicPr>
          <p:nvPr/>
        </p:nvPicPr>
        <p:blipFill>
          <a:blip r:embed="rId5"/>
          <a:stretch>
            <a:fillRect/>
          </a:stretch>
        </p:blipFill>
        <p:spPr>
          <a:xfrm>
            <a:off x="3644485" y="4147713"/>
            <a:ext cx="5499515" cy="2710287"/>
          </a:xfrm>
          <a:prstGeom prst="rect">
            <a:avLst/>
          </a:prstGeom>
        </p:spPr>
      </p:pic>
      <p:sp>
        <p:nvSpPr>
          <p:cNvPr id="15" name="ZoneTexte 14"/>
          <p:cNvSpPr txBox="1"/>
          <p:nvPr/>
        </p:nvSpPr>
        <p:spPr>
          <a:xfrm>
            <a:off x="4103651" y="1632308"/>
            <a:ext cx="4846826" cy="2585323"/>
          </a:xfrm>
          <a:prstGeom prst="rect">
            <a:avLst/>
          </a:prstGeom>
          <a:noFill/>
        </p:spPr>
        <p:txBody>
          <a:bodyPr wrap="square" rtlCol="0">
            <a:spAutoFit/>
          </a:bodyPr>
          <a:lstStyle/>
          <a:p>
            <a:pPr marL="285750" indent="-285750">
              <a:buFont typeface="Arial"/>
              <a:buChar char="•"/>
            </a:pPr>
            <a:r>
              <a:rPr lang="fr-FR" b="1" dirty="0" smtClean="0"/>
              <a:t>Un système identifié</a:t>
            </a:r>
            <a:r>
              <a:rPr lang="fr-FR" dirty="0" smtClean="0"/>
              <a:t>: </a:t>
            </a:r>
            <a:r>
              <a:rPr lang="fr-FR" i="1" dirty="0" smtClean="0"/>
              <a:t>Grands Causses, </a:t>
            </a:r>
            <a:r>
              <a:rPr lang="fr-FR" i="1" dirty="0" err="1" smtClean="0"/>
              <a:t>Pinus</a:t>
            </a:r>
            <a:r>
              <a:rPr lang="fr-FR" i="1" dirty="0" smtClean="0"/>
              <a:t> </a:t>
            </a:r>
            <a:r>
              <a:rPr lang="fr-FR" i="1" dirty="0" err="1" smtClean="0"/>
              <a:t>sylvestris</a:t>
            </a:r>
            <a:r>
              <a:rPr lang="fr-FR" i="1" dirty="0" smtClean="0"/>
              <a:t> &amp; </a:t>
            </a:r>
            <a:r>
              <a:rPr lang="fr-FR" i="1" dirty="0" err="1" smtClean="0"/>
              <a:t>Pinus</a:t>
            </a:r>
            <a:r>
              <a:rPr lang="fr-FR" i="1" dirty="0" smtClean="0"/>
              <a:t> </a:t>
            </a:r>
            <a:r>
              <a:rPr lang="fr-FR" i="1" dirty="0" err="1" smtClean="0"/>
              <a:t>nigra</a:t>
            </a:r>
            <a:endParaRPr lang="fr-FR" i="1" dirty="0" smtClean="0"/>
          </a:p>
          <a:p>
            <a:pPr marL="285750" indent="-285750">
              <a:buFont typeface="Arial"/>
              <a:buChar char="•"/>
            </a:pPr>
            <a:r>
              <a:rPr lang="fr-FR" dirty="0" smtClean="0"/>
              <a:t>49 paramètres calibrés par des </a:t>
            </a:r>
            <a:r>
              <a:rPr lang="fr-FR" b="1" dirty="0" smtClean="0"/>
              <a:t>expériences préliminaires</a:t>
            </a:r>
            <a:r>
              <a:rPr lang="fr-FR" dirty="0" smtClean="0"/>
              <a:t> + littérature</a:t>
            </a:r>
          </a:p>
          <a:p>
            <a:pPr marL="285750" indent="-285750">
              <a:buFont typeface="Arial"/>
              <a:buChar char="•"/>
            </a:pPr>
            <a:r>
              <a:rPr lang="fr-FR" dirty="0" smtClean="0"/>
              <a:t>Prédictions quantitatives de la vitesse d’expansion dans différents environnements</a:t>
            </a:r>
          </a:p>
          <a:p>
            <a:pPr marL="285750" indent="-285750">
              <a:buFont typeface="Arial"/>
              <a:buChar char="•"/>
            </a:pPr>
            <a:r>
              <a:rPr lang="fr-FR" dirty="0" smtClean="0"/>
              <a:t>+ analyse de sensibilité locale</a:t>
            </a:r>
          </a:p>
          <a:p>
            <a:r>
              <a:rPr lang="fr-FR" dirty="0" smtClean="0">
                <a:solidFill>
                  <a:srgbClr val="FF0000"/>
                </a:solidFill>
              </a:rPr>
              <a:t>-&gt; Vitesses attendues sous différents contrôles de l’environnements</a:t>
            </a:r>
          </a:p>
        </p:txBody>
      </p:sp>
      <p:pic>
        <p:nvPicPr>
          <p:cNvPr id="16" name="Picture 53" descr="front gaus"/>
          <p:cNvPicPr>
            <a:picLocks noChangeAspect="1" noChangeArrowheads="1"/>
          </p:cNvPicPr>
          <p:nvPr/>
        </p:nvPicPr>
        <p:blipFill>
          <a:blip r:embed="rId6" cstate="screen">
            <a:extLst>
              <a:ext uri="{28A0092B-C50C-407E-A947-70E740481C1C}">
                <a14:useLocalDpi xmlns:a14="http://schemas.microsoft.com/office/drawing/2010/main"/>
              </a:ext>
            </a:extLst>
          </a:blip>
          <a:srcRect l="7382" t="17024" r="7382" b="14188"/>
          <a:stretch>
            <a:fillRect/>
          </a:stretch>
        </p:blipFill>
        <p:spPr bwMode="auto">
          <a:xfrm>
            <a:off x="443205" y="4285638"/>
            <a:ext cx="28321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
          <p:cNvSpPr txBox="1">
            <a:spLocks/>
          </p:cNvSpPr>
          <p:nvPr/>
        </p:nvSpPr>
        <p:spPr>
          <a:xfrm>
            <a:off x="16" y="443008"/>
            <a:ext cx="5370473" cy="10231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smtClean="0"/>
              <a:t>Exemple la dispersion: E. </a:t>
            </a:r>
            <a:r>
              <a:rPr lang="fr-FR" sz="2800" dirty="0"/>
              <a:t>K</a:t>
            </a:r>
            <a:r>
              <a:rPr lang="fr-FR" sz="2800" dirty="0" smtClean="0"/>
              <a:t>lein (INRA Avignon)</a:t>
            </a:r>
            <a:endParaRPr lang="fr-FR" sz="2800" dirty="0"/>
          </a:p>
        </p:txBody>
      </p:sp>
    </p:spTree>
    <p:extLst>
      <p:ext uri="{BB962C8B-B14F-4D97-AF65-F5344CB8AC3E}">
        <p14:creationId xmlns:p14="http://schemas.microsoft.com/office/powerpoint/2010/main" val="234722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0733" y="2484085"/>
            <a:ext cx="5051887" cy="430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30733" y="596658"/>
            <a:ext cx="4627698" cy="1754327"/>
          </a:xfrm>
          <a:prstGeom prst="rect">
            <a:avLst/>
          </a:prstGeom>
          <a:noFill/>
        </p:spPr>
        <p:txBody>
          <a:bodyPr wrap="square" rtlCol="0">
            <a:spAutoFit/>
          </a:bodyPr>
          <a:lstStyle/>
          <a:p>
            <a:r>
              <a:rPr lang="fr-FR" b="1" dirty="0" smtClean="0"/>
              <a:t>Autres aspects de l’article de </a:t>
            </a:r>
            <a:r>
              <a:rPr lang="fr-FR" b="1" dirty="0" err="1" smtClean="0"/>
              <a:t>Levins</a:t>
            </a:r>
            <a:endParaRPr lang="fr-FR" b="1" dirty="0" smtClean="0"/>
          </a:p>
          <a:p>
            <a:endParaRPr lang="fr-FR" dirty="0"/>
          </a:p>
          <a:p>
            <a:pPr marL="285750" indent="-285750">
              <a:buFont typeface="Wingdings" pitchFamily="2" charset="2"/>
              <a:buChar char="Ø"/>
            </a:pPr>
            <a:r>
              <a:rPr lang="fr-FR" dirty="0"/>
              <a:t>Nature de la modélisation</a:t>
            </a:r>
          </a:p>
          <a:p>
            <a:pPr marL="285750" indent="-285750">
              <a:buFont typeface="Wingdings" pitchFamily="2" charset="2"/>
              <a:buChar char="Ø"/>
            </a:pPr>
            <a:r>
              <a:rPr lang="fr-FR" dirty="0" smtClean="0"/>
              <a:t>« Robustesse » d’une approche de modélisation / paramètres suffisants</a:t>
            </a:r>
          </a:p>
          <a:p>
            <a:pPr marL="285750" indent="-285750">
              <a:buFont typeface="Wingdings" pitchFamily="2" charset="2"/>
              <a:buChar char="Ø"/>
            </a:pPr>
            <a:r>
              <a:rPr lang="fr-FR" dirty="0" smtClean="0"/>
              <a:t>Cluster de modèle =&gt; dépend de la question </a:t>
            </a:r>
            <a:endParaRPr lang="en-US" dirty="0"/>
          </a:p>
        </p:txBody>
      </p:sp>
      <p:sp>
        <p:nvSpPr>
          <p:cNvPr id="6" name="ZoneTexte 5"/>
          <p:cNvSpPr txBox="1"/>
          <p:nvPr/>
        </p:nvSpPr>
        <p:spPr>
          <a:xfrm>
            <a:off x="5424256" y="800845"/>
            <a:ext cx="3719744" cy="3416320"/>
          </a:xfrm>
          <a:prstGeom prst="rect">
            <a:avLst/>
          </a:prstGeom>
          <a:noFill/>
        </p:spPr>
        <p:txBody>
          <a:bodyPr wrap="square" rtlCol="0">
            <a:spAutoFit/>
          </a:bodyPr>
          <a:lstStyle/>
          <a:p>
            <a:r>
              <a:rPr lang="fr-FR" dirty="0" smtClean="0"/>
              <a:t>« </a:t>
            </a:r>
            <a:r>
              <a:rPr lang="fr-FR" i="1" dirty="0" smtClean="0"/>
              <a:t>Un modèle n’est ni une hypothèse, ni une théorie. Contrairement à une hypothèse scientifique un modèle n’est pas directement vérifiable par une expérience. Tous les modèles sont à la fois vrais et faux. Presque toutes les relations proposées concernant des aspects de la nature sont en quelque sorte vrais, dans le sens qu’elles ont effectivement lieux (même si c’est faiblement ou rarement)</a:t>
            </a:r>
            <a:r>
              <a:rPr lang="fr-FR" dirty="0" smtClean="0"/>
              <a:t> »</a:t>
            </a:r>
            <a:endParaRPr lang="en-US" dirty="0"/>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17</a:t>
            </a:fld>
            <a:endParaRPr lang="en-AU"/>
          </a:p>
        </p:txBody>
      </p:sp>
      <p:sp>
        <p:nvSpPr>
          <p:cNvPr id="7" name="Title 1"/>
          <p:cNvSpPr txBox="1">
            <a:spLocks/>
          </p:cNvSpPr>
          <p:nvPr/>
        </p:nvSpPr>
        <p:spPr>
          <a:xfrm>
            <a:off x="0"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spTree>
    <p:extLst>
      <p:ext uri="{BB962C8B-B14F-4D97-AF65-F5344CB8AC3E}">
        <p14:creationId xmlns:p14="http://schemas.microsoft.com/office/powerpoint/2010/main" val="81972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77" name="Group 17"/>
          <p:cNvGrpSpPr>
            <a:grpSpLocks/>
          </p:cNvGrpSpPr>
          <p:nvPr/>
        </p:nvGrpSpPr>
        <p:grpSpPr bwMode="auto">
          <a:xfrm>
            <a:off x="69850" y="2416175"/>
            <a:ext cx="8894763" cy="868363"/>
            <a:chOff x="44" y="933"/>
            <a:chExt cx="5603" cy="547"/>
          </a:xfrm>
        </p:grpSpPr>
        <p:pic>
          <p:nvPicPr>
            <p:cNvPr id="66574" name="Picture 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 y="933"/>
              <a:ext cx="5603" cy="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75" name="Rectangle 15"/>
            <p:cNvSpPr>
              <a:spLocks noChangeArrowheads="1"/>
            </p:cNvSpPr>
            <p:nvPr/>
          </p:nvSpPr>
          <p:spPr bwMode="auto">
            <a:xfrm>
              <a:off x="4830" y="1208"/>
              <a:ext cx="772"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AU"/>
            </a:p>
          </p:txBody>
        </p:sp>
      </p:grpSp>
      <p:pic>
        <p:nvPicPr>
          <p:cNvPr id="66576"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981075"/>
            <a:ext cx="7362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78" name="Text Box 18"/>
          <p:cNvSpPr txBox="1">
            <a:spLocks noChangeArrowheads="1"/>
          </p:cNvSpPr>
          <p:nvPr/>
        </p:nvSpPr>
        <p:spPr bwMode="auto">
          <a:xfrm>
            <a:off x="592138" y="179228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i="1"/>
              <a:t>Tilman 1991</a:t>
            </a:r>
          </a:p>
        </p:txBody>
      </p:sp>
      <p:pic>
        <p:nvPicPr>
          <p:cNvPr id="66579" name="Picture 1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0825" y="3573463"/>
            <a:ext cx="85693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80" name="Rectangle 20"/>
          <p:cNvSpPr>
            <a:spLocks noChangeArrowheads="1"/>
          </p:cNvSpPr>
          <p:nvPr/>
        </p:nvSpPr>
        <p:spPr bwMode="auto">
          <a:xfrm>
            <a:off x="6804025" y="5229225"/>
            <a:ext cx="22320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14"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0" name="Title 1"/>
          <p:cNvSpPr txBox="1">
            <a:spLocks/>
          </p:cNvSpPr>
          <p:nvPr/>
        </p:nvSpPr>
        <p:spPr>
          <a:xfrm>
            <a:off x="0"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18</a:t>
            </a:fld>
            <a:endParaRPr lang="en-AU"/>
          </a:p>
        </p:txBody>
      </p:sp>
    </p:spTree>
    <p:extLst>
      <p:ext uri="{BB962C8B-B14F-4D97-AF65-F5344CB8AC3E}">
        <p14:creationId xmlns:p14="http://schemas.microsoft.com/office/powerpoint/2010/main" val="361619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512" y="2855437"/>
            <a:ext cx="4627698" cy="2585323"/>
          </a:xfrm>
          <a:prstGeom prst="rect">
            <a:avLst/>
          </a:prstGeom>
          <a:noFill/>
        </p:spPr>
        <p:txBody>
          <a:bodyPr wrap="square" rtlCol="0">
            <a:spAutoFit/>
          </a:bodyPr>
          <a:lstStyle/>
          <a:p>
            <a:r>
              <a:rPr lang="fr-FR" b="1" dirty="0" smtClean="0"/>
              <a:t>La critique d’</a:t>
            </a:r>
            <a:r>
              <a:rPr lang="fr-FR" b="1" dirty="0" err="1" smtClean="0"/>
              <a:t>Orzack</a:t>
            </a:r>
            <a:r>
              <a:rPr lang="fr-FR" b="1" dirty="0" smtClean="0"/>
              <a:t> &amp; </a:t>
            </a:r>
            <a:r>
              <a:rPr lang="fr-FR" b="1" dirty="0" err="1" smtClean="0"/>
              <a:t>Sober</a:t>
            </a:r>
            <a:r>
              <a:rPr lang="fr-FR" b="1" dirty="0" smtClean="0"/>
              <a:t> (1993)</a:t>
            </a:r>
          </a:p>
          <a:p>
            <a:endParaRPr lang="fr-FR" dirty="0"/>
          </a:p>
          <a:p>
            <a:pPr marL="285750" indent="-285750">
              <a:buFont typeface="Wingdings" pitchFamily="2" charset="2"/>
              <a:buChar char="Ø"/>
            </a:pPr>
            <a:r>
              <a:rPr lang="fr-FR" dirty="0">
                <a:solidFill>
                  <a:srgbClr val="002060"/>
                </a:solidFill>
              </a:rPr>
              <a:t>Critique de la taxonomie donnée par </a:t>
            </a:r>
            <a:r>
              <a:rPr lang="fr-FR" dirty="0" err="1">
                <a:solidFill>
                  <a:srgbClr val="002060"/>
                </a:solidFill>
              </a:rPr>
              <a:t>Levins</a:t>
            </a:r>
            <a:r>
              <a:rPr lang="fr-FR" dirty="0">
                <a:solidFill>
                  <a:srgbClr val="002060"/>
                </a:solidFill>
              </a:rPr>
              <a:t> qui ne </a:t>
            </a:r>
            <a:r>
              <a:rPr lang="fr-FR" dirty="0" smtClean="0">
                <a:solidFill>
                  <a:srgbClr val="002060"/>
                </a:solidFill>
              </a:rPr>
              <a:t>repose </a:t>
            </a:r>
            <a:r>
              <a:rPr lang="fr-FR" dirty="0">
                <a:solidFill>
                  <a:srgbClr val="002060"/>
                </a:solidFill>
              </a:rPr>
              <a:t>sur </a:t>
            </a:r>
            <a:r>
              <a:rPr lang="fr-FR" dirty="0" smtClean="0">
                <a:solidFill>
                  <a:srgbClr val="002060"/>
                </a:solidFill>
              </a:rPr>
              <a:t>rien:  </a:t>
            </a:r>
          </a:p>
          <a:p>
            <a:pPr marL="742950" lvl="1" indent="-285750">
              <a:buFont typeface="Arial" pitchFamily="34" charset="0"/>
              <a:buChar char="•"/>
            </a:pPr>
            <a:r>
              <a:rPr lang="fr-FR" u="sng" dirty="0" smtClean="0">
                <a:solidFill>
                  <a:srgbClr val="002060"/>
                </a:solidFill>
              </a:rPr>
              <a:t>notions relatives</a:t>
            </a:r>
            <a:endParaRPr lang="fr-FR" dirty="0">
              <a:solidFill>
                <a:srgbClr val="002060"/>
              </a:solidFill>
            </a:endParaRPr>
          </a:p>
          <a:p>
            <a:pPr marL="742950" lvl="1" indent="-285750">
              <a:buFont typeface="Arial" pitchFamily="34" charset="0"/>
              <a:buChar char="•"/>
            </a:pPr>
            <a:r>
              <a:rPr lang="fr-FR" u="sng" dirty="0" smtClean="0">
                <a:solidFill>
                  <a:srgbClr val="002060"/>
                </a:solidFill>
              </a:rPr>
              <a:t>problème de l’instanciation </a:t>
            </a:r>
          </a:p>
          <a:p>
            <a:pPr lvl="1"/>
            <a:endParaRPr lang="fr-FR" u="sng" dirty="0">
              <a:solidFill>
                <a:srgbClr val="002060"/>
              </a:solidFill>
            </a:endParaRPr>
          </a:p>
          <a:p>
            <a:pPr marL="285750" indent="-285750">
              <a:buFont typeface="Wingdings" pitchFamily="2" charset="2"/>
              <a:buChar char="Ø"/>
            </a:pPr>
            <a:r>
              <a:rPr lang="fr-FR" dirty="0" smtClean="0">
                <a:solidFill>
                  <a:srgbClr val="002060"/>
                </a:solidFill>
              </a:rPr>
              <a:t>Pas de </a:t>
            </a:r>
            <a:r>
              <a:rPr lang="fr-FR" dirty="0" err="1" smtClean="0">
                <a:solidFill>
                  <a:srgbClr val="002060"/>
                </a:solidFill>
              </a:rPr>
              <a:t>trade</a:t>
            </a:r>
            <a:r>
              <a:rPr lang="fr-FR" dirty="0" smtClean="0">
                <a:solidFill>
                  <a:srgbClr val="002060"/>
                </a:solidFill>
              </a:rPr>
              <a:t>-off entre généricité, réalisme, précision</a:t>
            </a:r>
          </a:p>
        </p:txBody>
      </p:sp>
      <p:sp>
        <p:nvSpPr>
          <p:cNvPr id="6" name="Title 1"/>
          <p:cNvSpPr txBox="1">
            <a:spLocks/>
          </p:cNvSpPr>
          <p:nvPr/>
        </p:nvSpPr>
        <p:spPr>
          <a:xfrm>
            <a:off x="0"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sp>
        <p:nvSpPr>
          <p:cNvPr id="7" name="ZoneTexte 6"/>
          <p:cNvSpPr txBox="1"/>
          <p:nvPr/>
        </p:nvSpPr>
        <p:spPr>
          <a:xfrm>
            <a:off x="88776" y="568170"/>
            <a:ext cx="8873231" cy="2031325"/>
          </a:xfrm>
          <a:prstGeom prst="rect">
            <a:avLst/>
          </a:prstGeom>
          <a:noFill/>
        </p:spPr>
        <p:txBody>
          <a:bodyPr wrap="square" rtlCol="0">
            <a:spAutoFit/>
          </a:bodyPr>
          <a:lstStyle/>
          <a:p>
            <a:r>
              <a:rPr lang="fr-FR" b="1" dirty="0" smtClean="0"/>
              <a:t>Les définitions d’</a:t>
            </a:r>
            <a:r>
              <a:rPr lang="fr-FR" b="1" dirty="0" err="1" smtClean="0"/>
              <a:t>Orzack</a:t>
            </a:r>
            <a:r>
              <a:rPr lang="fr-FR" b="1" dirty="0" smtClean="0"/>
              <a:t> &amp; </a:t>
            </a:r>
            <a:r>
              <a:rPr lang="fr-FR" b="1" dirty="0" err="1" smtClean="0"/>
              <a:t>Sober</a:t>
            </a:r>
            <a:r>
              <a:rPr lang="fr-FR" b="1" dirty="0" smtClean="0"/>
              <a:t> (1993)</a:t>
            </a:r>
          </a:p>
          <a:p>
            <a:endParaRPr lang="fr-FR" b="1" dirty="0"/>
          </a:p>
          <a:p>
            <a:pPr marL="285750" indent="-285750">
              <a:buFont typeface="Arial" pitchFamily="34" charset="0"/>
              <a:buChar char="•"/>
            </a:pPr>
            <a:r>
              <a:rPr lang="fr-FR" i="1" dirty="0" smtClean="0"/>
              <a:t>« Si un modèle s’applique à plus de systèmes réels dans le monde qu’un autre, il est dit plus </a:t>
            </a:r>
            <a:r>
              <a:rPr lang="fr-FR" b="1" i="1" dirty="0" smtClean="0"/>
              <a:t>générique</a:t>
            </a:r>
            <a:r>
              <a:rPr lang="fr-FR" i="1" dirty="0" smtClean="0"/>
              <a:t> »</a:t>
            </a:r>
          </a:p>
          <a:p>
            <a:pPr marL="285750" indent="-285750">
              <a:buFont typeface="Arial" pitchFamily="34" charset="0"/>
              <a:buChar char="•"/>
            </a:pPr>
            <a:r>
              <a:rPr lang="fr-FR" i="1" dirty="0" smtClean="0"/>
              <a:t>« Si un modèle prend plus de variables indépendantes connues pour avoir un effet qu’un autre, il est dit plus </a:t>
            </a:r>
            <a:r>
              <a:rPr lang="fr-FR" b="1" i="1" dirty="0" smtClean="0"/>
              <a:t>réaliste</a:t>
            </a:r>
            <a:r>
              <a:rPr lang="fr-FR" i="1" dirty="0" smtClean="0"/>
              <a:t> »</a:t>
            </a:r>
          </a:p>
          <a:p>
            <a:pPr marL="285750" indent="-285750">
              <a:buFont typeface="Arial" pitchFamily="34" charset="0"/>
              <a:buChar char="•"/>
            </a:pPr>
            <a:r>
              <a:rPr lang="fr-FR" i="1" dirty="0" smtClean="0"/>
              <a:t>« Si un modèle génère des prédictions plus précises qu’un autre, alors il est dit plus </a:t>
            </a:r>
            <a:r>
              <a:rPr lang="fr-FR" b="1" i="1" dirty="0" smtClean="0"/>
              <a:t>précis</a:t>
            </a:r>
            <a:r>
              <a:rPr lang="fr-FR" i="1" dirty="0" smtClean="0"/>
              <a:t> »</a:t>
            </a:r>
            <a:endParaRPr lang="en-US" i="1" dirty="0"/>
          </a:p>
        </p:txBody>
      </p:sp>
      <p:pic>
        <p:nvPicPr>
          <p:cNvPr id="2048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67014" y="2885325"/>
            <a:ext cx="3894994" cy="341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70915" y="5185464"/>
            <a:ext cx="1954476" cy="165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8"/>
          <p:cNvSpPr>
            <a:spLocks noGrp="1"/>
          </p:cNvSpPr>
          <p:nvPr>
            <p:ph type="sldNum" sz="quarter" idx="12"/>
          </p:nvPr>
        </p:nvSpPr>
        <p:spPr/>
        <p:txBody>
          <a:bodyPr/>
          <a:lstStyle/>
          <a:p>
            <a:fld id="{94134CBC-74DF-8E49-A4D0-A43DA108708C}" type="slidenum">
              <a:rPr lang="en-AU" smtClean="0"/>
              <a:t>19</a:t>
            </a:fld>
            <a:endParaRPr lang="en-AU"/>
          </a:p>
        </p:txBody>
      </p:sp>
    </p:spTree>
    <p:extLst>
      <p:ext uri="{BB962C8B-B14F-4D97-AF65-F5344CB8AC3E}">
        <p14:creationId xmlns:p14="http://schemas.microsoft.com/office/powerpoint/2010/main" val="3649982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Plan</a:t>
            </a:r>
            <a:endParaRPr lang="fr-FR" sz="3600" dirty="0">
              <a:solidFill>
                <a:srgbClr val="0000FF"/>
              </a:solidFill>
            </a:endParaRPr>
          </a:p>
        </p:txBody>
      </p:sp>
      <p:sp>
        <p:nvSpPr>
          <p:cNvPr id="6" name="ZoneTexte 5"/>
          <p:cNvSpPr txBox="1"/>
          <p:nvPr/>
        </p:nvSpPr>
        <p:spPr>
          <a:xfrm>
            <a:off x="470517" y="1109709"/>
            <a:ext cx="5497187" cy="3416320"/>
          </a:xfrm>
          <a:prstGeom prst="rect">
            <a:avLst/>
          </a:prstGeom>
          <a:noFill/>
        </p:spPr>
        <p:txBody>
          <a:bodyPr wrap="square" rtlCol="0">
            <a:spAutoFit/>
          </a:bodyPr>
          <a:lstStyle/>
          <a:p>
            <a:pPr marL="342900" indent="-342900">
              <a:buFont typeface="+mj-lt"/>
              <a:buAutoNum type="arabicPeriod"/>
            </a:pPr>
            <a:r>
              <a:rPr lang="fr-FR" sz="2400" b="1" dirty="0" smtClean="0"/>
              <a:t>Généalogie d’une réflexion</a:t>
            </a:r>
          </a:p>
          <a:p>
            <a:pPr marL="342900" indent="-342900">
              <a:buFont typeface="+mj-lt"/>
              <a:buAutoNum type="arabicPeriod"/>
            </a:pPr>
            <a:endParaRPr lang="fr-FR" sz="2400" b="1" dirty="0" smtClean="0"/>
          </a:p>
          <a:p>
            <a:pPr marL="342900" indent="-342900">
              <a:buFont typeface="+mj-lt"/>
              <a:buAutoNum type="arabicPeriod"/>
            </a:pPr>
            <a:r>
              <a:rPr lang="fr-FR" sz="2400" b="1" dirty="0" smtClean="0"/>
              <a:t>Autour de l’article </a:t>
            </a:r>
            <a:r>
              <a:rPr lang="fr-FR" sz="2400" b="1" dirty="0"/>
              <a:t>de </a:t>
            </a:r>
            <a:r>
              <a:rPr lang="fr-FR" sz="2400" b="1" dirty="0" err="1"/>
              <a:t>Levins</a:t>
            </a:r>
            <a:r>
              <a:rPr lang="fr-FR" sz="2400" b="1" dirty="0"/>
              <a:t> (</a:t>
            </a:r>
            <a:r>
              <a:rPr lang="fr-FR" sz="2400" b="1" dirty="0" smtClean="0"/>
              <a:t>1966)</a:t>
            </a:r>
          </a:p>
          <a:p>
            <a:pPr marL="342900" indent="-342900">
              <a:buFont typeface="+mj-lt"/>
              <a:buAutoNum type="arabicPeriod"/>
            </a:pPr>
            <a:endParaRPr lang="fr-FR" sz="2400" b="1" dirty="0" smtClean="0"/>
          </a:p>
          <a:p>
            <a:pPr marL="342900" indent="-342900">
              <a:buFont typeface="+mj-lt"/>
              <a:buAutoNum type="arabicPeriod"/>
            </a:pPr>
            <a:r>
              <a:rPr lang="fr-FR" sz="2400" b="1" dirty="0" smtClean="0"/>
              <a:t>Revisiter </a:t>
            </a:r>
            <a:r>
              <a:rPr lang="fr-FR" sz="2400" b="1" dirty="0"/>
              <a:t>c</a:t>
            </a:r>
            <a:r>
              <a:rPr lang="fr-FR" sz="2400" b="1" dirty="0" smtClean="0"/>
              <a:t>es problèmes philosophiques avec </a:t>
            </a:r>
            <a:r>
              <a:rPr lang="fr-FR" sz="2400" b="1" dirty="0"/>
              <a:t>Gödel</a:t>
            </a:r>
          </a:p>
          <a:p>
            <a:pPr marL="342900" indent="-342900">
              <a:buFont typeface="+mj-lt"/>
              <a:buAutoNum type="arabicPeriod"/>
            </a:pPr>
            <a:endParaRPr lang="fr-FR" sz="2400" b="1" dirty="0" smtClean="0"/>
          </a:p>
          <a:p>
            <a:pPr marL="342900" indent="-342900">
              <a:buFont typeface="+mj-lt"/>
              <a:buAutoNum type="arabicPeriod"/>
            </a:pPr>
            <a:r>
              <a:rPr lang="fr-FR" sz="2400" b="1" dirty="0" smtClean="0"/>
              <a:t>L’évolution dialectique de l’espace des concepts et du monde réel</a:t>
            </a:r>
            <a:endParaRPr lang="en-US" sz="2400" b="1" dirty="0"/>
          </a:p>
        </p:txBody>
      </p:sp>
      <p:pic>
        <p:nvPicPr>
          <p:cNvPr id="7" name="Picture 9" descr="dead trees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7704" y="1109709"/>
            <a:ext cx="3019928" cy="4026571"/>
          </a:xfrm>
          <a:prstGeom prst="rect">
            <a:avLst/>
          </a:prstGeom>
        </p:spPr>
      </p:pic>
      <p:sp>
        <p:nvSpPr>
          <p:cNvPr id="8"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2</a:t>
            </a:fld>
            <a:endParaRPr lang="en-AU"/>
          </a:p>
        </p:txBody>
      </p:sp>
      <p:pic>
        <p:nvPicPr>
          <p:cNvPr id="2457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9066" y="5242921"/>
            <a:ext cx="3344934" cy="76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92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 y="493889"/>
            <a:ext cx="5255581" cy="3693319"/>
          </a:xfrm>
          <a:prstGeom prst="rect">
            <a:avLst/>
          </a:prstGeom>
          <a:noFill/>
        </p:spPr>
        <p:txBody>
          <a:bodyPr wrap="square" rtlCol="0">
            <a:spAutoFit/>
          </a:bodyPr>
          <a:lstStyle/>
          <a:p>
            <a:r>
              <a:rPr lang="fr-FR" b="1" dirty="0" smtClean="0"/>
              <a:t>La réponse de </a:t>
            </a:r>
            <a:r>
              <a:rPr lang="fr-FR" b="1" dirty="0" err="1" smtClean="0"/>
              <a:t>Levins</a:t>
            </a:r>
            <a:r>
              <a:rPr lang="fr-FR" b="1" dirty="0" smtClean="0"/>
              <a:t> (1993)</a:t>
            </a:r>
          </a:p>
          <a:p>
            <a:endParaRPr lang="fr-FR" dirty="0"/>
          </a:p>
          <a:p>
            <a:pPr marL="285750" indent="-285750">
              <a:buFont typeface="Wingdings" pitchFamily="2" charset="2"/>
              <a:buChar char="Ø"/>
            </a:pPr>
            <a:r>
              <a:rPr lang="fr-FR" dirty="0" smtClean="0"/>
              <a:t>Vision dialectique </a:t>
            </a:r>
            <a:r>
              <a:rPr lang="fr-FR" i="1" dirty="0" smtClean="0"/>
              <a:t>versus </a:t>
            </a:r>
            <a:r>
              <a:rPr lang="fr-FR" dirty="0" smtClean="0"/>
              <a:t>vision analytique</a:t>
            </a:r>
            <a:endParaRPr lang="fr-FR" u="sng" dirty="0" smtClean="0"/>
          </a:p>
          <a:p>
            <a:pPr marL="742950" lvl="1" indent="-285750">
              <a:buFont typeface="Arial" pitchFamily="34" charset="0"/>
              <a:buChar char="•"/>
            </a:pPr>
            <a:r>
              <a:rPr lang="fr-FR" dirty="0" smtClean="0"/>
              <a:t>« </a:t>
            </a:r>
            <a:r>
              <a:rPr lang="fr-FR" i="1" dirty="0" err="1" smtClean="0"/>
              <a:t>Orzarck</a:t>
            </a:r>
            <a:r>
              <a:rPr lang="fr-FR" i="1" dirty="0" smtClean="0"/>
              <a:t> et </a:t>
            </a:r>
            <a:r>
              <a:rPr lang="fr-FR" i="1" dirty="0" err="1" smtClean="0"/>
              <a:t>Sober</a:t>
            </a:r>
            <a:r>
              <a:rPr lang="fr-FR" i="1" dirty="0" smtClean="0"/>
              <a:t> réifient une discussion, sur la construction des modèles à une discussion sur les modèles (essence des modèles) </a:t>
            </a:r>
            <a:r>
              <a:rPr lang="fr-FR" dirty="0" smtClean="0"/>
              <a:t>»</a:t>
            </a:r>
          </a:p>
          <a:p>
            <a:pPr lvl="1"/>
            <a:endParaRPr lang="fr-FR" dirty="0"/>
          </a:p>
          <a:p>
            <a:pPr marL="285750" indent="-285750">
              <a:buFont typeface="Wingdings" pitchFamily="2" charset="2"/>
              <a:buChar char="Ø"/>
            </a:pPr>
            <a:r>
              <a:rPr lang="fr-FR" dirty="0" smtClean="0"/>
              <a:t>La construction dépend de la question et est contraint par l’état du champs scientifique (capacité de calcul)</a:t>
            </a:r>
          </a:p>
          <a:p>
            <a:pPr marL="285750" indent="-285750">
              <a:buFont typeface="Wingdings" pitchFamily="2" charset="2"/>
              <a:buChar char="Ø"/>
            </a:pPr>
            <a:endParaRPr lang="fr-FR" dirty="0"/>
          </a:p>
          <a:p>
            <a:pPr marL="285750" indent="-285750">
              <a:buFont typeface="Wingdings" pitchFamily="2" charset="2"/>
              <a:buChar char="Ø"/>
            </a:pPr>
            <a:r>
              <a:rPr lang="fr-FR" dirty="0" smtClean="0"/>
              <a:t>Instanciation: point dans un continuum de spécification</a:t>
            </a:r>
          </a:p>
        </p:txBody>
      </p:sp>
      <p:sp>
        <p:nvSpPr>
          <p:cNvPr id="6" name="Title 1"/>
          <p:cNvSpPr txBox="1">
            <a:spLocks/>
          </p:cNvSpPr>
          <p:nvPr/>
        </p:nvSpPr>
        <p:spPr>
          <a:xfrm>
            <a:off x="0"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sp>
        <p:nvSpPr>
          <p:cNvPr id="2" name="ZoneTexte 1"/>
          <p:cNvSpPr txBox="1"/>
          <p:nvPr/>
        </p:nvSpPr>
        <p:spPr>
          <a:xfrm>
            <a:off x="5539666" y="825623"/>
            <a:ext cx="3409025" cy="4247317"/>
          </a:xfrm>
          <a:prstGeom prst="rect">
            <a:avLst/>
          </a:prstGeom>
          <a:noFill/>
        </p:spPr>
        <p:txBody>
          <a:bodyPr wrap="square" rtlCol="0">
            <a:spAutoFit/>
          </a:bodyPr>
          <a:lstStyle/>
          <a:p>
            <a:r>
              <a:rPr lang="en-US" dirty="0" smtClean="0"/>
              <a:t>« </a:t>
            </a:r>
            <a:r>
              <a:rPr lang="en-US" i="1" dirty="0" smtClean="0"/>
              <a:t>Formal analysis freezes moments of a process into things</a:t>
            </a:r>
            <a:r>
              <a:rPr lang="en-US" dirty="0" smtClean="0"/>
              <a:t> »</a:t>
            </a:r>
          </a:p>
          <a:p>
            <a:endParaRPr lang="en-US" dirty="0" smtClean="0"/>
          </a:p>
          <a:p>
            <a:r>
              <a:rPr lang="en-US" dirty="0" smtClean="0"/>
              <a:t>«  </a:t>
            </a:r>
            <a:r>
              <a:rPr lang="en-US" i="1" dirty="0" smtClean="0"/>
              <a:t>Formal analysis  prefers fixed definitions of objects free of their context »</a:t>
            </a:r>
          </a:p>
          <a:p>
            <a:endParaRPr lang="en-US" i="1" dirty="0" smtClean="0"/>
          </a:p>
          <a:p>
            <a:r>
              <a:rPr lang="en-US" i="1" dirty="0" smtClean="0"/>
              <a:t>« </a:t>
            </a:r>
            <a:r>
              <a:rPr lang="en-US" dirty="0" smtClean="0"/>
              <a:t> </a:t>
            </a:r>
            <a:r>
              <a:rPr lang="en-US" i="1" dirty="0" smtClean="0"/>
              <a:t>Formal analysis breaks the world  and the scientific process that study the world into mutually exclusive categories, although the world is fluid and categories forms, dissolve, overlap and interpenetrate »</a:t>
            </a:r>
            <a:endParaRPr lang="en-US" dirty="0"/>
          </a:p>
        </p:txBody>
      </p:sp>
      <p:pic>
        <p:nvPicPr>
          <p:cNvPr id="2150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8472" y="4074848"/>
            <a:ext cx="4765701" cy="271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320900" y="5433131"/>
            <a:ext cx="2139520" cy="923330"/>
          </a:xfrm>
          <a:prstGeom prst="rect">
            <a:avLst/>
          </a:prstGeom>
          <a:noFill/>
        </p:spPr>
        <p:txBody>
          <a:bodyPr wrap="square" rtlCol="0">
            <a:spAutoFit/>
          </a:bodyPr>
          <a:lstStyle/>
          <a:p>
            <a:r>
              <a:rPr lang="fr-FR" b="1" dirty="0" smtClean="0"/>
              <a:t>Différence entre maximisation  et accroissement</a:t>
            </a:r>
            <a:endParaRPr lang="en-US" b="1" dirty="0"/>
          </a:p>
        </p:txBody>
      </p:sp>
      <p:sp>
        <p:nvSpPr>
          <p:cNvPr id="4" name="Flèche droite 3"/>
          <p:cNvSpPr/>
          <p:nvPr/>
        </p:nvSpPr>
        <p:spPr>
          <a:xfrm>
            <a:off x="5654675" y="5646198"/>
            <a:ext cx="470917" cy="248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Espace réservé du numéro de diapositive 7"/>
          <p:cNvSpPr>
            <a:spLocks noGrp="1"/>
          </p:cNvSpPr>
          <p:nvPr>
            <p:ph type="sldNum" sz="quarter" idx="12"/>
          </p:nvPr>
        </p:nvSpPr>
        <p:spPr/>
        <p:txBody>
          <a:bodyPr/>
          <a:lstStyle/>
          <a:p>
            <a:fld id="{94134CBC-74DF-8E49-A4D0-A43DA108708C}" type="slidenum">
              <a:rPr lang="en-AU" smtClean="0"/>
              <a:t>20</a:t>
            </a:fld>
            <a:endParaRPr lang="en-AU"/>
          </a:p>
        </p:txBody>
      </p:sp>
    </p:spTree>
    <p:extLst>
      <p:ext uri="{BB962C8B-B14F-4D97-AF65-F5344CB8AC3E}">
        <p14:creationId xmlns:p14="http://schemas.microsoft.com/office/powerpoint/2010/main" val="3560927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Autour de l’article de </a:t>
            </a:r>
            <a:r>
              <a:rPr lang="fr-FR" sz="3600" dirty="0" err="1" smtClean="0">
                <a:solidFill>
                  <a:srgbClr val="0000FF"/>
                </a:solidFill>
              </a:rPr>
              <a:t>Levins</a:t>
            </a:r>
            <a:r>
              <a:rPr lang="fr-FR" sz="3600" dirty="0" smtClean="0">
                <a:solidFill>
                  <a:srgbClr val="0000FF"/>
                </a:solidFill>
              </a:rPr>
              <a:t> (1966)</a:t>
            </a:r>
            <a:endParaRPr lang="fr-FR" sz="3600" dirty="0">
              <a:solidFill>
                <a:srgbClr val="0000FF"/>
              </a:solidFill>
            </a:endParaRPr>
          </a:p>
        </p:txBody>
      </p:sp>
      <p:sp>
        <p:nvSpPr>
          <p:cNvPr id="5"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6" name="ZoneTexte 5"/>
          <p:cNvSpPr txBox="1"/>
          <p:nvPr/>
        </p:nvSpPr>
        <p:spPr>
          <a:xfrm>
            <a:off x="375755" y="513373"/>
            <a:ext cx="8526403" cy="4801315"/>
          </a:xfrm>
          <a:prstGeom prst="rect">
            <a:avLst/>
          </a:prstGeom>
          <a:noFill/>
        </p:spPr>
        <p:txBody>
          <a:bodyPr wrap="square" rtlCol="0">
            <a:spAutoFit/>
          </a:bodyPr>
          <a:lstStyle/>
          <a:p>
            <a:r>
              <a:rPr lang="fr-FR" b="1" dirty="0" smtClean="0"/>
              <a:t>En guise de conclusion:</a:t>
            </a:r>
          </a:p>
          <a:p>
            <a:endParaRPr lang="fr-FR" b="1" dirty="0"/>
          </a:p>
          <a:p>
            <a:pPr marL="342900" indent="-342900">
              <a:buFont typeface="+mj-lt"/>
              <a:buAutoNum type="arabicPeriod"/>
            </a:pPr>
            <a:r>
              <a:rPr lang="fr-FR" dirty="0" smtClean="0">
                <a:solidFill>
                  <a:srgbClr val="002060"/>
                </a:solidFill>
              </a:rPr>
              <a:t>La critique d’</a:t>
            </a:r>
            <a:r>
              <a:rPr lang="fr-FR" dirty="0" err="1" smtClean="0">
                <a:solidFill>
                  <a:srgbClr val="002060"/>
                </a:solidFill>
              </a:rPr>
              <a:t>Orzack</a:t>
            </a:r>
            <a:r>
              <a:rPr lang="fr-FR" dirty="0" smtClean="0">
                <a:solidFill>
                  <a:srgbClr val="002060"/>
                </a:solidFill>
              </a:rPr>
              <a:t> </a:t>
            </a:r>
            <a:r>
              <a:rPr lang="fr-FR" dirty="0">
                <a:solidFill>
                  <a:srgbClr val="002060"/>
                </a:solidFill>
              </a:rPr>
              <a:t>&amp; </a:t>
            </a:r>
            <a:r>
              <a:rPr lang="fr-FR" dirty="0" err="1" smtClean="0">
                <a:solidFill>
                  <a:srgbClr val="002060"/>
                </a:solidFill>
              </a:rPr>
              <a:t>Sober</a:t>
            </a:r>
            <a:r>
              <a:rPr lang="fr-FR" dirty="0" smtClean="0">
                <a:solidFill>
                  <a:srgbClr val="002060"/>
                </a:solidFill>
              </a:rPr>
              <a:t> est justifiée =&gt; pousse </a:t>
            </a:r>
            <a:r>
              <a:rPr lang="fr-FR" dirty="0" err="1" smtClean="0">
                <a:solidFill>
                  <a:srgbClr val="002060"/>
                </a:solidFill>
              </a:rPr>
              <a:t>Levins</a:t>
            </a:r>
            <a:r>
              <a:rPr lang="fr-FR" dirty="0" smtClean="0">
                <a:solidFill>
                  <a:srgbClr val="002060"/>
                </a:solidFill>
              </a:rPr>
              <a:t> à préciser son article initial</a:t>
            </a:r>
          </a:p>
          <a:p>
            <a:pPr marL="342900" indent="-342900">
              <a:buFont typeface="+mj-lt"/>
              <a:buAutoNum type="arabicPeriod"/>
            </a:pPr>
            <a:endParaRPr lang="fr-FR" dirty="0" smtClean="0">
              <a:solidFill>
                <a:srgbClr val="002060"/>
              </a:solidFill>
            </a:endParaRPr>
          </a:p>
          <a:p>
            <a:pPr marL="342900" indent="-342900">
              <a:buFont typeface="+mj-lt"/>
              <a:buAutoNum type="arabicPeriod"/>
            </a:pPr>
            <a:r>
              <a:rPr lang="fr-FR" dirty="0" smtClean="0">
                <a:solidFill>
                  <a:srgbClr val="002060"/>
                </a:solidFill>
              </a:rPr>
              <a:t>La réponse de </a:t>
            </a:r>
            <a:r>
              <a:rPr lang="fr-FR" dirty="0" err="1" smtClean="0">
                <a:solidFill>
                  <a:srgbClr val="002060"/>
                </a:solidFill>
              </a:rPr>
              <a:t>Levins</a:t>
            </a:r>
            <a:r>
              <a:rPr lang="fr-FR" dirty="0" smtClean="0">
                <a:solidFill>
                  <a:srgbClr val="002060"/>
                </a:solidFill>
              </a:rPr>
              <a:t>  (sa critique de la vision analytique) est aussi convaincante</a:t>
            </a:r>
          </a:p>
          <a:p>
            <a:pPr marL="342900" indent="-342900">
              <a:buFont typeface="+mj-lt"/>
              <a:buAutoNum type="arabicPeriod"/>
            </a:pPr>
            <a:endParaRPr lang="fr-FR" dirty="0" smtClean="0">
              <a:solidFill>
                <a:srgbClr val="002060"/>
              </a:solidFill>
            </a:endParaRPr>
          </a:p>
          <a:p>
            <a:pPr marL="342900" indent="-342900">
              <a:buFont typeface="+mj-lt"/>
              <a:buAutoNum type="arabicPeriod"/>
            </a:pPr>
            <a:r>
              <a:rPr lang="fr-FR" dirty="0" smtClean="0">
                <a:solidFill>
                  <a:srgbClr val="002060"/>
                </a:solidFill>
              </a:rPr>
              <a:t>Elle élude en partie le problème: </a:t>
            </a:r>
          </a:p>
          <a:p>
            <a:pPr marL="800100" lvl="1" indent="-342900">
              <a:buFont typeface="Wingdings" pitchFamily="2" charset="2"/>
              <a:buChar char="Ø"/>
            </a:pPr>
            <a:r>
              <a:rPr lang="fr-FR" dirty="0" smtClean="0">
                <a:solidFill>
                  <a:srgbClr val="002060"/>
                </a:solidFill>
              </a:rPr>
              <a:t>Pas de fondation théorique du </a:t>
            </a:r>
            <a:r>
              <a:rPr lang="fr-FR" dirty="0" err="1" smtClean="0">
                <a:solidFill>
                  <a:srgbClr val="002060"/>
                </a:solidFill>
              </a:rPr>
              <a:t>trade</a:t>
            </a:r>
            <a:r>
              <a:rPr lang="fr-FR" dirty="0" smtClean="0">
                <a:solidFill>
                  <a:srgbClr val="002060"/>
                </a:solidFill>
              </a:rPr>
              <a:t>-off proposé</a:t>
            </a:r>
          </a:p>
          <a:p>
            <a:pPr marL="800100" lvl="1" indent="-342900">
              <a:buFont typeface="Wingdings" pitchFamily="2" charset="2"/>
              <a:buChar char="Ø"/>
            </a:pPr>
            <a:r>
              <a:rPr lang="fr-FR" dirty="0" smtClean="0">
                <a:solidFill>
                  <a:srgbClr val="002060"/>
                </a:solidFill>
              </a:rPr>
              <a:t>Origine du </a:t>
            </a:r>
            <a:r>
              <a:rPr lang="fr-FR" dirty="0" err="1" smtClean="0">
                <a:solidFill>
                  <a:srgbClr val="002060"/>
                </a:solidFill>
              </a:rPr>
              <a:t>trade</a:t>
            </a:r>
            <a:r>
              <a:rPr lang="fr-FR" dirty="0" smtClean="0">
                <a:solidFill>
                  <a:srgbClr val="002060"/>
                </a:solidFill>
              </a:rPr>
              <a:t>-off dans la nature du monde (limite ontologique) ou dans la connaissance (limite épistémique)?</a:t>
            </a:r>
          </a:p>
          <a:p>
            <a:pPr marL="800100" lvl="1" indent="-342900">
              <a:buFont typeface="Wingdings" pitchFamily="2" charset="2"/>
              <a:buChar char="Ø"/>
            </a:pPr>
            <a:r>
              <a:rPr lang="fr-FR" dirty="0" smtClean="0">
                <a:solidFill>
                  <a:srgbClr val="002060"/>
                </a:solidFill>
              </a:rPr>
              <a:t>Pas de fondation « empirique » convaincante</a:t>
            </a:r>
          </a:p>
          <a:p>
            <a:pPr marL="800100" lvl="1" indent="-342900">
              <a:buFont typeface="Wingdings" pitchFamily="2" charset="2"/>
              <a:buChar char="Ø"/>
            </a:pPr>
            <a:endParaRPr lang="fr-FR" dirty="0" smtClean="0">
              <a:solidFill>
                <a:srgbClr val="002060"/>
              </a:solidFill>
            </a:endParaRPr>
          </a:p>
          <a:p>
            <a:pPr marL="342900" indent="-342900">
              <a:buFont typeface="+mj-lt"/>
              <a:buAutoNum type="arabicPeriod"/>
            </a:pPr>
            <a:r>
              <a:rPr lang="fr-FR" dirty="0" smtClean="0">
                <a:solidFill>
                  <a:srgbClr val="002060"/>
                </a:solidFill>
              </a:rPr>
              <a:t>Soulève des questions épistémiques</a:t>
            </a:r>
          </a:p>
          <a:p>
            <a:pPr marL="742950" lvl="1" indent="-285750">
              <a:buFont typeface="Wingdings" pitchFamily="2" charset="2"/>
              <a:buChar char="Ø"/>
            </a:pPr>
            <a:r>
              <a:rPr lang="fr-FR" dirty="0" smtClean="0">
                <a:solidFill>
                  <a:srgbClr val="002060"/>
                </a:solidFill>
              </a:rPr>
              <a:t>Quelle est la nature des modèles utilisés en écologie?</a:t>
            </a:r>
          </a:p>
          <a:p>
            <a:pPr marL="742950" lvl="1" indent="-285750">
              <a:buFont typeface="Wingdings" pitchFamily="2" charset="2"/>
              <a:buChar char="Ø"/>
            </a:pPr>
            <a:r>
              <a:rPr lang="fr-FR" dirty="0" smtClean="0">
                <a:solidFill>
                  <a:srgbClr val="002060"/>
                </a:solidFill>
              </a:rPr>
              <a:t>Existe-t-il une typologie « naturelle » des modèles`?</a:t>
            </a:r>
          </a:p>
          <a:p>
            <a:pPr marL="742950" lvl="1" indent="-285750">
              <a:buFont typeface="Wingdings" pitchFamily="2" charset="2"/>
              <a:buChar char="Ø"/>
            </a:pPr>
            <a:r>
              <a:rPr lang="fr-FR" dirty="0" smtClean="0">
                <a:solidFill>
                  <a:srgbClr val="002060"/>
                </a:solidFill>
              </a:rPr>
              <a:t>Question des références des entités théoriques</a:t>
            </a:r>
          </a:p>
          <a:p>
            <a:pPr marL="742950" lvl="1" indent="-285750">
              <a:buFont typeface="Wingdings" pitchFamily="2" charset="2"/>
              <a:buChar char="Ø"/>
            </a:pPr>
            <a:r>
              <a:rPr lang="fr-FR" dirty="0" smtClean="0">
                <a:solidFill>
                  <a:srgbClr val="002060"/>
                </a:solidFill>
              </a:rPr>
              <a:t>Relation entre modèle et vérité</a:t>
            </a:r>
            <a:endParaRPr lang="en-US" dirty="0">
              <a:solidFill>
                <a:srgbClr val="002060"/>
              </a:solidFill>
            </a:endParaRPr>
          </a:p>
        </p:txBody>
      </p:sp>
      <p:sp>
        <p:nvSpPr>
          <p:cNvPr id="7" name="ZoneTexte 6"/>
          <p:cNvSpPr txBox="1"/>
          <p:nvPr/>
        </p:nvSpPr>
        <p:spPr>
          <a:xfrm>
            <a:off x="1448344" y="5381522"/>
            <a:ext cx="7238456" cy="646331"/>
          </a:xfrm>
          <a:prstGeom prst="rect">
            <a:avLst/>
          </a:prstGeom>
          <a:noFill/>
        </p:spPr>
        <p:txBody>
          <a:bodyPr wrap="none" rtlCol="0">
            <a:spAutoFit/>
          </a:bodyPr>
          <a:lstStyle/>
          <a:p>
            <a:r>
              <a:rPr lang="fr-FR" b="1" dirty="0" smtClean="0"/>
              <a:t>Vision dialectique revient à une vision </a:t>
            </a:r>
            <a:r>
              <a:rPr lang="fr-FR" b="1" dirty="0" smtClean="0">
                <a:solidFill>
                  <a:srgbClr val="C00000"/>
                </a:solidFill>
              </a:rPr>
              <a:t>instrumentaliste</a:t>
            </a:r>
            <a:r>
              <a:rPr lang="fr-FR" b="1" dirty="0" smtClean="0"/>
              <a:t> de la modélisation</a:t>
            </a:r>
          </a:p>
          <a:p>
            <a:r>
              <a:rPr lang="fr-FR" b="1" dirty="0" smtClean="0"/>
              <a:t>Mais sa notion de robustesse tend à réhabiliter une vision </a:t>
            </a:r>
            <a:r>
              <a:rPr lang="fr-FR" b="1" dirty="0" smtClean="0">
                <a:solidFill>
                  <a:srgbClr val="C00000"/>
                </a:solidFill>
              </a:rPr>
              <a:t>réaliste</a:t>
            </a:r>
            <a:endParaRPr lang="en-US" b="1" dirty="0">
              <a:solidFill>
                <a:srgbClr val="C00000"/>
              </a:solidFill>
            </a:endParaRPr>
          </a:p>
        </p:txBody>
      </p:sp>
      <p:sp>
        <p:nvSpPr>
          <p:cNvPr id="8" name="Flèche droite 7"/>
          <p:cNvSpPr/>
          <p:nvPr/>
        </p:nvSpPr>
        <p:spPr>
          <a:xfrm>
            <a:off x="967666" y="5504155"/>
            <a:ext cx="479394" cy="2983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space réservé du numéro de diapositive 8"/>
          <p:cNvSpPr>
            <a:spLocks noGrp="1"/>
          </p:cNvSpPr>
          <p:nvPr>
            <p:ph type="sldNum" sz="quarter" idx="12"/>
          </p:nvPr>
        </p:nvSpPr>
        <p:spPr/>
        <p:txBody>
          <a:bodyPr/>
          <a:lstStyle/>
          <a:p>
            <a:fld id="{94134CBC-74DF-8E49-A4D0-A43DA108708C}" type="slidenum">
              <a:rPr lang="en-AU" smtClean="0"/>
              <a:t>21</a:t>
            </a:fld>
            <a:endParaRPr lang="en-AU"/>
          </a:p>
        </p:txBody>
      </p:sp>
    </p:spTree>
    <p:extLst>
      <p:ext uri="{BB962C8B-B14F-4D97-AF65-F5344CB8AC3E}">
        <p14:creationId xmlns:p14="http://schemas.microsoft.com/office/powerpoint/2010/main" val="215882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057" y="659392"/>
            <a:ext cx="4528924" cy="1477328"/>
          </a:xfrm>
          <a:prstGeom prst="rect">
            <a:avLst/>
          </a:prstGeom>
        </p:spPr>
        <p:txBody>
          <a:bodyPr wrap="square">
            <a:spAutoFit/>
          </a:bodyPr>
          <a:lstStyle/>
          <a:p>
            <a:pPr marL="342900" indent="-342900">
              <a:buAutoNum type="arabicPeriod"/>
            </a:pPr>
            <a:r>
              <a:rPr lang="fr-FR" b="1" dirty="0"/>
              <a:t>L</a:t>
            </a:r>
            <a:r>
              <a:rPr lang="fr-FR" b="1" dirty="0" smtClean="0"/>
              <a:t>ogicien </a:t>
            </a:r>
            <a:r>
              <a:rPr lang="fr-FR" b="1" dirty="0"/>
              <a:t>et </a:t>
            </a:r>
            <a:r>
              <a:rPr lang="fr-FR" b="1" dirty="0" smtClean="0"/>
              <a:t>mathématicien</a:t>
            </a:r>
          </a:p>
          <a:p>
            <a:pPr marL="342900" indent="-342900">
              <a:buAutoNum type="arabicPeriod"/>
            </a:pPr>
            <a:endParaRPr lang="fr-FR" b="1" dirty="0" smtClean="0"/>
          </a:p>
          <a:p>
            <a:pPr marL="342900" indent="-342900">
              <a:buAutoNum type="arabicPeriod"/>
            </a:pPr>
            <a:r>
              <a:rPr lang="fr-FR" b="1" dirty="0" smtClean="0"/>
              <a:t>Réflexions philosophiques et épistémiques importantes mais souvent non publiées</a:t>
            </a:r>
            <a:endParaRPr lang="fr-FR" b="1" dirty="0"/>
          </a:p>
        </p:txBody>
      </p:sp>
      <p:sp>
        <p:nvSpPr>
          <p:cNvPr id="7" name="Rectangle 6"/>
          <p:cNvSpPr/>
          <p:nvPr/>
        </p:nvSpPr>
        <p:spPr>
          <a:xfrm>
            <a:off x="451631" y="2176666"/>
            <a:ext cx="5914127" cy="3970318"/>
          </a:xfrm>
          <a:prstGeom prst="rect">
            <a:avLst/>
          </a:prstGeom>
          <a:ln>
            <a:solidFill>
              <a:schemeClr val="tx1">
                <a:lumMod val="65000"/>
                <a:lumOff val="35000"/>
              </a:schemeClr>
            </a:solidFill>
          </a:ln>
        </p:spPr>
        <p:txBody>
          <a:bodyPr wrap="square">
            <a:spAutoFit/>
          </a:bodyPr>
          <a:lstStyle/>
          <a:p>
            <a:pPr lvl="0"/>
            <a:r>
              <a:rPr lang="en-GB" dirty="0"/>
              <a:t>Les </a:t>
            </a:r>
            <a:r>
              <a:rPr lang="en-GB" dirty="0" err="1" smtClean="0"/>
              <a:t>livres</a:t>
            </a:r>
            <a:r>
              <a:rPr lang="en-GB" dirty="0" smtClean="0"/>
              <a:t> </a:t>
            </a:r>
            <a:r>
              <a:rPr lang="en-GB" dirty="0"/>
              <a:t>de </a:t>
            </a:r>
            <a:r>
              <a:rPr lang="en-GB" dirty="0" err="1"/>
              <a:t>Hao</a:t>
            </a:r>
            <a:r>
              <a:rPr lang="en-GB" dirty="0"/>
              <a:t> Wang : </a:t>
            </a:r>
            <a:endParaRPr lang="en-GB" dirty="0" smtClean="0"/>
          </a:p>
          <a:p>
            <a:pPr marL="285750" lvl="0" indent="-285750">
              <a:buFont typeface="Arial"/>
              <a:buChar char="•"/>
            </a:pPr>
            <a:r>
              <a:rPr lang="en-GB" dirty="0" smtClean="0"/>
              <a:t>Reflexion </a:t>
            </a:r>
            <a:r>
              <a:rPr lang="en-GB" dirty="0"/>
              <a:t>on Kurt Gödel MIT Press 1980 </a:t>
            </a:r>
            <a:endParaRPr lang="en-GB" dirty="0" smtClean="0"/>
          </a:p>
          <a:p>
            <a:pPr marL="285750" lvl="0" indent="-285750">
              <a:buFont typeface="Arial"/>
              <a:buChar char="•"/>
            </a:pPr>
            <a:r>
              <a:rPr lang="en-GB" dirty="0" smtClean="0"/>
              <a:t>A </a:t>
            </a:r>
            <a:r>
              <a:rPr lang="en-GB" dirty="0"/>
              <a:t>logic journey from Gödel to philosophy. 1996 MIT Press.</a:t>
            </a:r>
          </a:p>
          <a:p>
            <a:pPr lvl="0"/>
            <a:endParaRPr lang="en-GB" dirty="0" smtClean="0"/>
          </a:p>
          <a:p>
            <a:pPr marL="285750" lvl="0" indent="-285750">
              <a:buFont typeface="Arial"/>
              <a:buChar char="•"/>
            </a:pPr>
            <a:r>
              <a:rPr lang="en-GB" dirty="0" smtClean="0"/>
              <a:t>Collected </a:t>
            </a:r>
            <a:r>
              <a:rPr lang="en-GB" dirty="0"/>
              <a:t>works of Kurt Gödel. </a:t>
            </a:r>
            <a:r>
              <a:rPr lang="fr-FR" dirty="0"/>
              <a:t>Oxford </a:t>
            </a:r>
            <a:r>
              <a:rPr lang="fr-FR" dirty="0" err="1"/>
              <a:t>University</a:t>
            </a:r>
            <a:r>
              <a:rPr lang="fr-FR" dirty="0"/>
              <a:t> </a:t>
            </a:r>
            <a:r>
              <a:rPr lang="fr-FR" dirty="0" err="1"/>
              <a:t>Press</a:t>
            </a:r>
            <a:r>
              <a:rPr lang="fr-FR" dirty="0" smtClean="0"/>
              <a:t>.</a:t>
            </a:r>
          </a:p>
          <a:p>
            <a:pPr marL="285750" lvl="0" indent="-285750">
              <a:buFont typeface="Arial"/>
              <a:buChar char="•"/>
            </a:pPr>
            <a:endParaRPr lang="en-GB" dirty="0"/>
          </a:p>
          <a:p>
            <a:pPr marL="285750" lvl="0" indent="-285750">
              <a:buFont typeface="Arial"/>
              <a:buChar char="•"/>
            </a:pPr>
            <a:r>
              <a:rPr lang="fr-FR" dirty="0" err="1"/>
              <a:t>Russell’s</a:t>
            </a:r>
            <a:r>
              <a:rPr lang="fr-FR" dirty="0"/>
              <a:t> </a:t>
            </a:r>
            <a:r>
              <a:rPr lang="fr-FR" dirty="0" err="1"/>
              <a:t>Mathematical</a:t>
            </a:r>
            <a:r>
              <a:rPr lang="fr-FR" dirty="0"/>
              <a:t> </a:t>
            </a:r>
            <a:r>
              <a:rPr lang="fr-FR" dirty="0" err="1"/>
              <a:t>logic</a:t>
            </a:r>
            <a:r>
              <a:rPr lang="fr-FR" dirty="0"/>
              <a:t> un article que Gödel a publié en 1944.</a:t>
            </a:r>
            <a:endParaRPr lang="en-GB" dirty="0"/>
          </a:p>
          <a:p>
            <a:pPr lvl="0"/>
            <a:endParaRPr lang="fr-FR" dirty="0" smtClean="0"/>
          </a:p>
          <a:p>
            <a:pPr marL="285750" lvl="0" indent="-285750">
              <a:buFont typeface="Arial"/>
              <a:buChar char="•"/>
            </a:pPr>
            <a:r>
              <a:rPr lang="fr-FR" dirty="0"/>
              <a:t>L</a:t>
            </a:r>
            <a:r>
              <a:rPr lang="fr-FR" dirty="0" smtClean="0"/>
              <a:t>es </a:t>
            </a:r>
            <a:r>
              <a:rPr lang="fr-FR" dirty="0"/>
              <a:t>textes des Max Phil X, qui sont encore inédits sont des notes de lecture que Gödel a fait.</a:t>
            </a:r>
            <a:endParaRPr lang="en-GB" dirty="0"/>
          </a:p>
          <a:p>
            <a:pPr lvl="0"/>
            <a:endParaRPr lang="en-GB" dirty="0" smtClean="0"/>
          </a:p>
          <a:p>
            <a:pPr marL="285750" lvl="0" indent="-285750">
              <a:buFont typeface="Arial"/>
              <a:buChar char="•"/>
            </a:pPr>
            <a:r>
              <a:rPr lang="en-GB" dirty="0" smtClean="0"/>
              <a:t>The </a:t>
            </a:r>
            <a:r>
              <a:rPr lang="en-GB" dirty="0"/>
              <a:t>philosophical </a:t>
            </a:r>
            <a:r>
              <a:rPr lang="en-GB" dirty="0" err="1"/>
              <a:t>signifiance</a:t>
            </a:r>
            <a:r>
              <a:rPr lang="en-GB" dirty="0"/>
              <a:t> of Gödel’s slingshot argument. </a:t>
            </a:r>
            <a:r>
              <a:rPr lang="fr-FR" dirty="0"/>
              <a:t>Article de S </a:t>
            </a:r>
            <a:r>
              <a:rPr lang="fr-FR" dirty="0" err="1"/>
              <a:t>Neale</a:t>
            </a:r>
            <a:r>
              <a:rPr lang="fr-FR" dirty="0"/>
              <a:t> dans </a:t>
            </a:r>
            <a:r>
              <a:rPr lang="fr-FR" dirty="0" err="1"/>
              <a:t>mind</a:t>
            </a:r>
            <a:endParaRPr lang="en-GB" dirty="0"/>
          </a:p>
        </p:txBody>
      </p:sp>
      <p:sp>
        <p:nvSpPr>
          <p:cNvPr id="8" name="TextBox 7"/>
          <p:cNvSpPr txBox="1"/>
          <p:nvPr/>
        </p:nvSpPr>
        <p:spPr>
          <a:xfrm>
            <a:off x="7806184" y="2895708"/>
            <a:ext cx="1103725" cy="3139321"/>
          </a:xfrm>
          <a:prstGeom prst="rect">
            <a:avLst/>
          </a:prstGeom>
          <a:noFill/>
        </p:spPr>
        <p:txBody>
          <a:bodyPr wrap="none" rtlCol="0">
            <a:spAutoFit/>
          </a:bodyPr>
          <a:lstStyle/>
          <a:p>
            <a:r>
              <a:rPr lang="fr-FR" b="1" i="1" dirty="0" err="1"/>
              <a:t>Gomperz</a:t>
            </a:r>
            <a:r>
              <a:rPr lang="en-GB" b="1" i="1" dirty="0"/>
              <a:t> </a:t>
            </a:r>
            <a:endParaRPr lang="fr-FR" b="1" i="1" dirty="0" smtClean="0"/>
          </a:p>
          <a:p>
            <a:endParaRPr lang="fr-FR" b="1" i="1" dirty="0" smtClean="0"/>
          </a:p>
          <a:p>
            <a:r>
              <a:rPr lang="fr-FR" b="1" i="1" dirty="0" smtClean="0"/>
              <a:t>Hilbert</a:t>
            </a:r>
          </a:p>
          <a:p>
            <a:endParaRPr lang="fr-FR" b="1" i="1" dirty="0" smtClean="0"/>
          </a:p>
          <a:p>
            <a:r>
              <a:rPr lang="fr-FR" b="1" i="1" dirty="0" err="1" smtClean="0"/>
              <a:t>Türing</a:t>
            </a:r>
            <a:endParaRPr lang="fr-FR" b="1" i="1" dirty="0"/>
          </a:p>
          <a:p>
            <a:endParaRPr lang="fr-FR" b="1" i="1" dirty="0" smtClean="0"/>
          </a:p>
          <a:p>
            <a:r>
              <a:rPr lang="fr-FR" b="1" i="1" dirty="0" smtClean="0"/>
              <a:t>Kant</a:t>
            </a:r>
          </a:p>
          <a:p>
            <a:endParaRPr lang="fr-FR" b="1" i="1" dirty="0" smtClean="0"/>
          </a:p>
          <a:p>
            <a:r>
              <a:rPr lang="fr-FR" b="1" i="1" dirty="0" smtClean="0"/>
              <a:t>Leibnitz</a:t>
            </a:r>
          </a:p>
          <a:p>
            <a:endParaRPr lang="fr-FR" b="1" i="1" dirty="0" smtClean="0"/>
          </a:p>
          <a:p>
            <a:r>
              <a:rPr lang="fr-FR" b="1" i="1" dirty="0" smtClean="0"/>
              <a:t>Husserl</a:t>
            </a:r>
            <a:endParaRPr lang="fr-FR" b="1" i="1" dirty="0"/>
          </a:p>
        </p:txBody>
      </p:sp>
      <p:pic>
        <p:nvPicPr>
          <p:cNvPr id="9" name="Picture 8"/>
          <p:cNvPicPr>
            <a:picLocks noChangeAspect="1"/>
          </p:cNvPicPr>
          <p:nvPr/>
        </p:nvPicPr>
        <p:blipFill>
          <a:blip r:embed="rId2"/>
          <a:stretch>
            <a:fillRect/>
          </a:stretch>
        </p:blipFill>
        <p:spPr>
          <a:xfrm>
            <a:off x="5179822" y="493889"/>
            <a:ext cx="3964178" cy="2229850"/>
          </a:xfrm>
          <a:prstGeom prst="rect">
            <a:avLst/>
          </a:prstGeom>
        </p:spPr>
      </p:pic>
      <p:sp>
        <p:nvSpPr>
          <p:cNvPr id="10" name="TextBox 9"/>
          <p:cNvSpPr txBox="1"/>
          <p:nvPr/>
        </p:nvSpPr>
        <p:spPr>
          <a:xfrm>
            <a:off x="7952711" y="2354407"/>
            <a:ext cx="1191289" cy="369332"/>
          </a:xfrm>
          <a:prstGeom prst="rect">
            <a:avLst/>
          </a:prstGeom>
          <a:noFill/>
        </p:spPr>
        <p:txBody>
          <a:bodyPr wrap="none" rtlCol="0">
            <a:spAutoFit/>
          </a:bodyPr>
          <a:lstStyle/>
          <a:p>
            <a:r>
              <a:rPr lang="fr-FR" dirty="0" smtClean="0">
                <a:solidFill>
                  <a:schemeClr val="bg1"/>
                </a:solidFill>
              </a:rPr>
              <a:t>1906-1978</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22</a:t>
            </a:fld>
            <a:endParaRPr lang="en-AU"/>
          </a:p>
        </p:txBody>
      </p:sp>
      <p:sp>
        <p:nvSpPr>
          <p:cNvPr id="11"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2"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Tree>
    <p:extLst>
      <p:ext uri="{BB962C8B-B14F-4D97-AF65-F5344CB8AC3E}">
        <p14:creationId xmlns:p14="http://schemas.microsoft.com/office/powerpoint/2010/main" val="790358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4134CBC-74DF-8E49-A4D0-A43DA108708C}" type="slidenum">
              <a:rPr lang="en-AU" smtClean="0"/>
              <a:t>23</a:t>
            </a:fld>
            <a:endParaRPr lang="en-AU"/>
          </a:p>
        </p:txBody>
      </p:sp>
      <p:sp>
        <p:nvSpPr>
          <p:cNvPr id="5" name="Rectangle 4"/>
          <p:cNvSpPr/>
          <p:nvPr/>
        </p:nvSpPr>
        <p:spPr>
          <a:xfrm>
            <a:off x="363984" y="729890"/>
            <a:ext cx="6374168" cy="2585323"/>
          </a:xfrm>
          <a:prstGeom prst="rect">
            <a:avLst/>
          </a:prstGeom>
        </p:spPr>
        <p:txBody>
          <a:bodyPr wrap="square">
            <a:spAutoFit/>
          </a:bodyPr>
          <a:lstStyle/>
          <a:p>
            <a:pPr marL="342900" lvl="0" indent="-342900">
              <a:buFont typeface="+mj-lt"/>
              <a:buAutoNum type="arabicPeriod"/>
            </a:pPr>
            <a:r>
              <a:rPr lang="fr-FR" i="1" dirty="0"/>
              <a:t>Le monde est </a:t>
            </a:r>
            <a:r>
              <a:rPr lang="fr-FR" i="1" dirty="0" smtClean="0"/>
              <a:t>rationnel</a:t>
            </a:r>
            <a:endParaRPr lang="en-US" dirty="0"/>
          </a:p>
          <a:p>
            <a:pPr marL="342900" lvl="0" indent="-342900">
              <a:buFont typeface="+mj-lt"/>
              <a:buAutoNum type="arabicPeriod"/>
            </a:pPr>
            <a:r>
              <a:rPr lang="fr-FR" i="1" dirty="0" smtClean="0"/>
              <a:t>La </a:t>
            </a:r>
            <a:r>
              <a:rPr lang="fr-FR" i="1" dirty="0"/>
              <a:t>raison humaine peut en principe encore être plus développée (par le biais de certaines </a:t>
            </a:r>
            <a:r>
              <a:rPr lang="fr-FR" i="1" dirty="0" smtClean="0"/>
              <a:t>techniques)</a:t>
            </a:r>
            <a:endParaRPr lang="en-US" dirty="0"/>
          </a:p>
          <a:p>
            <a:pPr marL="342900" lvl="0" indent="-342900">
              <a:buFont typeface="+mj-lt"/>
              <a:buAutoNum type="arabicPeriod"/>
            </a:pPr>
            <a:r>
              <a:rPr lang="fr-FR" i="1" dirty="0" smtClean="0"/>
              <a:t>Il </a:t>
            </a:r>
            <a:r>
              <a:rPr lang="fr-FR" i="1" dirty="0"/>
              <a:t>existe des méthodes systématiques pour la résolution de tous les </a:t>
            </a:r>
            <a:r>
              <a:rPr lang="fr-FR" i="1" dirty="0" smtClean="0"/>
              <a:t>problèmes</a:t>
            </a:r>
            <a:endParaRPr lang="en-US" dirty="0"/>
          </a:p>
          <a:p>
            <a:pPr marL="342900" lvl="0" indent="-342900">
              <a:buFont typeface="+mj-lt"/>
              <a:buAutoNum type="arabicPeriod"/>
            </a:pPr>
            <a:r>
              <a:rPr lang="fr-FR" i="1" dirty="0" smtClean="0"/>
              <a:t>Il </a:t>
            </a:r>
            <a:r>
              <a:rPr lang="fr-FR" i="1" dirty="0"/>
              <a:t>existe de façon incomparable plus de connaissances a priori que ce qui est actuellement </a:t>
            </a:r>
            <a:r>
              <a:rPr lang="fr-FR" i="1" dirty="0" smtClean="0"/>
              <a:t>connue.</a:t>
            </a:r>
            <a:endParaRPr lang="en-US" dirty="0"/>
          </a:p>
          <a:p>
            <a:pPr marL="342900" lvl="0" indent="-342900">
              <a:buFont typeface="+mj-lt"/>
              <a:buAutoNum type="arabicPeriod"/>
            </a:pPr>
            <a:r>
              <a:rPr lang="fr-FR" i="1" dirty="0" smtClean="0"/>
              <a:t>Les </a:t>
            </a:r>
            <a:r>
              <a:rPr lang="fr-FR" i="1" dirty="0"/>
              <a:t>concepts ont une existence </a:t>
            </a:r>
            <a:r>
              <a:rPr lang="fr-FR" i="1" dirty="0" smtClean="0"/>
              <a:t>objective</a:t>
            </a:r>
          </a:p>
          <a:p>
            <a:pPr lvl="0"/>
            <a:r>
              <a:rPr lang="fr-FR" b="1" i="1" dirty="0" smtClean="0"/>
              <a:t>9.4.17</a:t>
            </a:r>
            <a:endParaRPr lang="en-US" b="1" dirty="0"/>
          </a:p>
        </p:txBody>
      </p:sp>
      <p:sp>
        <p:nvSpPr>
          <p:cNvPr id="6"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
        <p:nvSpPr>
          <p:cNvPr id="7" name="ZoneTexte 6"/>
          <p:cNvSpPr txBox="1"/>
          <p:nvPr/>
        </p:nvSpPr>
        <p:spPr>
          <a:xfrm>
            <a:off x="5175683" y="4019887"/>
            <a:ext cx="3213716" cy="2031325"/>
          </a:xfrm>
          <a:prstGeom prst="rect">
            <a:avLst/>
          </a:prstGeom>
          <a:noFill/>
        </p:spPr>
        <p:txBody>
          <a:bodyPr wrap="square" rtlCol="0">
            <a:spAutoFit/>
          </a:bodyPr>
          <a:lstStyle/>
          <a:p>
            <a:pPr marL="285750" indent="-285750">
              <a:buFont typeface="Arial" pitchFamily="34" charset="0"/>
              <a:buChar char="•"/>
            </a:pPr>
            <a:r>
              <a:rPr lang="fr-FR" b="1" dirty="0" smtClean="0">
                <a:solidFill>
                  <a:srgbClr val="002060"/>
                </a:solidFill>
              </a:rPr>
              <a:t>Position réaliste</a:t>
            </a:r>
          </a:p>
          <a:p>
            <a:pPr marL="285750" indent="-285750">
              <a:buFont typeface="Arial" pitchFamily="34" charset="0"/>
              <a:buChar char="•"/>
            </a:pPr>
            <a:r>
              <a:rPr lang="fr-FR" dirty="0">
                <a:solidFill>
                  <a:srgbClr val="002060"/>
                </a:solidFill>
              </a:rPr>
              <a:t>Position rationaliste</a:t>
            </a:r>
          </a:p>
          <a:p>
            <a:pPr marL="285750" indent="-285750">
              <a:buFont typeface="Arial" pitchFamily="34" charset="0"/>
              <a:buChar char="•"/>
            </a:pPr>
            <a:r>
              <a:rPr lang="fr-FR" dirty="0" smtClean="0">
                <a:solidFill>
                  <a:srgbClr val="002060"/>
                </a:solidFill>
              </a:rPr>
              <a:t>Position positiviste</a:t>
            </a:r>
          </a:p>
          <a:p>
            <a:pPr marL="285750" indent="-285750">
              <a:buFont typeface="Arial" pitchFamily="34" charset="0"/>
              <a:buChar char="•"/>
            </a:pPr>
            <a:r>
              <a:rPr lang="fr-FR" dirty="0" smtClean="0">
                <a:solidFill>
                  <a:srgbClr val="002060"/>
                </a:solidFill>
              </a:rPr>
              <a:t>Position holiste</a:t>
            </a:r>
          </a:p>
          <a:p>
            <a:pPr marL="285750" indent="-285750">
              <a:buFont typeface="Arial" pitchFamily="34" charset="0"/>
              <a:buChar char="•"/>
            </a:pPr>
            <a:r>
              <a:rPr lang="fr-FR" b="1" dirty="0" smtClean="0">
                <a:solidFill>
                  <a:srgbClr val="002060"/>
                </a:solidFill>
              </a:rPr>
              <a:t>Rôle prédominant de la pensée conceptuelle</a:t>
            </a:r>
          </a:p>
          <a:p>
            <a:pPr marL="285750" indent="-285750">
              <a:buFont typeface="Arial" pitchFamily="34" charset="0"/>
              <a:buChar char="•"/>
            </a:pPr>
            <a:endParaRPr lang="fr-FR" dirty="0" smtClean="0">
              <a:solidFill>
                <a:srgbClr val="002060"/>
              </a:solidFill>
            </a:endParaRPr>
          </a:p>
        </p:txBody>
      </p:sp>
      <p:sp>
        <p:nvSpPr>
          <p:cNvPr id="8" name="Flèche droite 7"/>
          <p:cNvSpPr/>
          <p:nvPr/>
        </p:nvSpPr>
        <p:spPr>
          <a:xfrm>
            <a:off x="4170682" y="4389266"/>
            <a:ext cx="816745" cy="3338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0" name="Rectangle 9"/>
          <p:cNvSpPr/>
          <p:nvPr/>
        </p:nvSpPr>
        <p:spPr>
          <a:xfrm>
            <a:off x="226381" y="3835555"/>
            <a:ext cx="3944301" cy="2031325"/>
          </a:xfrm>
          <a:prstGeom prst="rect">
            <a:avLst/>
          </a:prstGeom>
        </p:spPr>
        <p:txBody>
          <a:bodyPr wrap="square">
            <a:spAutoFit/>
          </a:bodyPr>
          <a:lstStyle/>
          <a:p>
            <a:r>
              <a:rPr lang="fr-FR" dirty="0"/>
              <a:t>« </a:t>
            </a:r>
            <a:r>
              <a:rPr lang="fr-FR" i="1" dirty="0"/>
              <a:t>Un ensemble est un type spécial de tout. Les ensembles sont des unités qui sont juste des multitudes ; mais généralement les entièretés (ou les touts) sont plus que seulement des multitudes, se sont aussi des </a:t>
            </a:r>
            <a:r>
              <a:rPr lang="fr-FR" i="1" dirty="0" smtClean="0"/>
              <a:t>unités </a:t>
            </a:r>
            <a:r>
              <a:rPr lang="fr-FR" dirty="0" smtClean="0"/>
              <a:t>»</a:t>
            </a:r>
          </a:p>
          <a:p>
            <a:r>
              <a:rPr lang="fr-FR" b="1" dirty="0"/>
              <a:t>9.1.28</a:t>
            </a:r>
            <a:r>
              <a:rPr lang="fr-FR" dirty="0" smtClean="0"/>
              <a:t> </a:t>
            </a:r>
            <a:endParaRPr lang="en-US" dirty="0"/>
          </a:p>
        </p:txBody>
      </p:sp>
    </p:spTree>
    <p:extLst>
      <p:ext uri="{BB962C8B-B14F-4D97-AF65-F5344CB8AC3E}">
        <p14:creationId xmlns:p14="http://schemas.microsoft.com/office/powerpoint/2010/main" val="2566535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057" y="659392"/>
            <a:ext cx="5459618" cy="369332"/>
          </a:xfrm>
          <a:prstGeom prst="rect">
            <a:avLst/>
          </a:prstGeom>
        </p:spPr>
        <p:txBody>
          <a:bodyPr wrap="square">
            <a:spAutoFit/>
          </a:bodyPr>
          <a:lstStyle/>
          <a:p>
            <a:r>
              <a:rPr lang="fr-FR" b="1" dirty="0" smtClean="0"/>
              <a:t>La nature du débat réalisme / antiréalisme</a:t>
            </a:r>
            <a:endParaRPr lang="fr-FR" b="1" dirty="0"/>
          </a:p>
        </p:txBody>
      </p:sp>
      <p:sp>
        <p:nvSpPr>
          <p:cNvPr id="10" name="TextBox 9"/>
          <p:cNvSpPr txBox="1"/>
          <p:nvPr/>
        </p:nvSpPr>
        <p:spPr>
          <a:xfrm>
            <a:off x="7952711" y="2354407"/>
            <a:ext cx="1191289" cy="369332"/>
          </a:xfrm>
          <a:prstGeom prst="rect">
            <a:avLst/>
          </a:prstGeom>
          <a:noFill/>
        </p:spPr>
        <p:txBody>
          <a:bodyPr wrap="none" rtlCol="0">
            <a:spAutoFit/>
          </a:bodyPr>
          <a:lstStyle/>
          <a:p>
            <a:r>
              <a:rPr lang="fr-FR" dirty="0" smtClean="0">
                <a:solidFill>
                  <a:schemeClr val="bg1"/>
                </a:solidFill>
              </a:rPr>
              <a:t>1906-1978</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24</a:t>
            </a:fld>
            <a:endParaRPr lang="en-AU"/>
          </a:p>
        </p:txBody>
      </p:sp>
      <p:sp>
        <p:nvSpPr>
          <p:cNvPr id="11"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3" name="Rectangle 2"/>
          <p:cNvSpPr/>
          <p:nvPr/>
        </p:nvSpPr>
        <p:spPr>
          <a:xfrm>
            <a:off x="1010233" y="1470513"/>
            <a:ext cx="6853562" cy="3139321"/>
          </a:xfrm>
          <a:prstGeom prst="rect">
            <a:avLst/>
          </a:prstGeom>
        </p:spPr>
        <p:txBody>
          <a:bodyPr wrap="square">
            <a:spAutoFit/>
          </a:bodyPr>
          <a:lstStyle/>
          <a:p>
            <a:pPr lvl="0"/>
            <a:r>
              <a:rPr lang="fr-FR" dirty="0">
                <a:solidFill>
                  <a:srgbClr val="002060"/>
                </a:solidFill>
              </a:rPr>
              <a:t>Thèse métaphysique : être réaliste, c’est affirmer que « </a:t>
            </a:r>
            <a:r>
              <a:rPr lang="fr-FR" b="1" dirty="0">
                <a:solidFill>
                  <a:srgbClr val="002060"/>
                </a:solidFill>
              </a:rPr>
              <a:t>le monde a une structure indépendante de l’esprit </a:t>
            </a:r>
            <a:r>
              <a:rPr lang="fr-FR" dirty="0">
                <a:solidFill>
                  <a:srgbClr val="002060"/>
                </a:solidFill>
              </a:rPr>
              <a:t>»</a:t>
            </a:r>
            <a:endParaRPr lang="en-US" dirty="0">
              <a:solidFill>
                <a:srgbClr val="002060"/>
              </a:solidFill>
            </a:endParaRPr>
          </a:p>
          <a:p>
            <a:r>
              <a:rPr lang="fr-FR" dirty="0">
                <a:solidFill>
                  <a:srgbClr val="002060"/>
                </a:solidFill>
              </a:rPr>
              <a:t> </a:t>
            </a:r>
            <a:endParaRPr lang="en-US" dirty="0">
              <a:solidFill>
                <a:srgbClr val="002060"/>
              </a:solidFill>
            </a:endParaRPr>
          </a:p>
          <a:p>
            <a:pPr lvl="0"/>
            <a:r>
              <a:rPr lang="fr-FR" dirty="0">
                <a:solidFill>
                  <a:srgbClr val="002060"/>
                </a:solidFill>
              </a:rPr>
              <a:t>Thèse sémantique : être réaliste, c’est affirmer que « </a:t>
            </a:r>
            <a:r>
              <a:rPr lang="fr-FR" b="1" dirty="0">
                <a:solidFill>
                  <a:srgbClr val="002060"/>
                </a:solidFill>
              </a:rPr>
              <a:t>les termes théoriques réfèrent à quelque chose dans le monde et qu’une théorie est vraie si les inobservables qu’elle postule existent</a:t>
            </a:r>
            <a:r>
              <a:rPr lang="fr-FR" dirty="0">
                <a:solidFill>
                  <a:srgbClr val="002060"/>
                </a:solidFill>
              </a:rPr>
              <a:t> </a:t>
            </a:r>
            <a:r>
              <a:rPr lang="fr-FR" dirty="0" smtClean="0">
                <a:solidFill>
                  <a:srgbClr val="002060"/>
                </a:solidFill>
              </a:rPr>
              <a:t>»</a:t>
            </a:r>
          </a:p>
          <a:p>
            <a:pPr lvl="0"/>
            <a:endParaRPr lang="fr-FR" dirty="0">
              <a:solidFill>
                <a:srgbClr val="002060"/>
              </a:solidFill>
            </a:endParaRPr>
          </a:p>
          <a:p>
            <a:r>
              <a:rPr lang="fr-FR" dirty="0">
                <a:solidFill>
                  <a:srgbClr val="002060"/>
                </a:solidFill>
              </a:rPr>
              <a:t>Thèse épistémique : être réaliste, c’est affirmer que « </a:t>
            </a:r>
            <a:r>
              <a:rPr lang="fr-FR" b="1" dirty="0">
                <a:solidFill>
                  <a:srgbClr val="002060"/>
                </a:solidFill>
              </a:rPr>
              <a:t>les théories bien confirmées sont tenues pour approximativement vraies et que les entités qu’elles postulent existent, ou tout du moins quelque chose qui leur ressemble</a:t>
            </a:r>
            <a:r>
              <a:rPr lang="fr-FR" dirty="0">
                <a:solidFill>
                  <a:srgbClr val="002060"/>
                </a:solidFill>
              </a:rPr>
              <a:t> </a:t>
            </a:r>
            <a:r>
              <a:rPr lang="fr-FR" dirty="0" smtClean="0">
                <a:solidFill>
                  <a:srgbClr val="002060"/>
                </a:solidFill>
              </a:rPr>
              <a:t>»</a:t>
            </a:r>
            <a:endParaRPr lang="en-US" dirty="0">
              <a:solidFill>
                <a:srgbClr val="002060"/>
              </a:solidFill>
            </a:endParaRPr>
          </a:p>
        </p:txBody>
      </p:sp>
      <p:sp>
        <p:nvSpPr>
          <p:cNvPr id="13"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Tree>
    <p:extLst>
      <p:ext uri="{BB962C8B-B14F-4D97-AF65-F5344CB8AC3E}">
        <p14:creationId xmlns:p14="http://schemas.microsoft.com/office/powerpoint/2010/main" val="300014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4134CBC-74DF-8E49-A4D0-A43DA108708C}" type="slidenum">
              <a:rPr lang="en-AU" smtClean="0"/>
              <a:t>25</a:t>
            </a:fld>
            <a:endParaRPr lang="en-AU"/>
          </a:p>
        </p:txBody>
      </p:sp>
      <p:sp>
        <p:nvSpPr>
          <p:cNvPr id="5" name="Rectangle 4"/>
          <p:cNvSpPr/>
          <p:nvPr/>
        </p:nvSpPr>
        <p:spPr>
          <a:xfrm>
            <a:off x="328474" y="2599435"/>
            <a:ext cx="8469297" cy="3970318"/>
          </a:xfrm>
          <a:prstGeom prst="rect">
            <a:avLst/>
          </a:prstGeom>
          <a:ln>
            <a:solidFill>
              <a:schemeClr val="accent1"/>
            </a:solidFill>
          </a:ln>
        </p:spPr>
        <p:txBody>
          <a:bodyPr wrap="square">
            <a:spAutoFit/>
          </a:bodyPr>
          <a:lstStyle/>
          <a:p>
            <a:pPr algn="just">
              <a:spcAft>
                <a:spcPts val="0"/>
              </a:spcAft>
            </a:pPr>
            <a:r>
              <a:rPr lang="fr-FR" b="1" dirty="0"/>
              <a:t>Boyd définit le réalisme par 4 thèses</a:t>
            </a:r>
            <a:endParaRPr lang="en-US" b="1" dirty="0"/>
          </a:p>
          <a:p>
            <a:pPr marL="342900" lvl="0" indent="-342900" algn="just">
              <a:buFont typeface="+mj-lt"/>
              <a:buAutoNum type="arabicPeriod"/>
            </a:pPr>
            <a:r>
              <a:rPr lang="fr-FR" dirty="0">
                <a:solidFill>
                  <a:srgbClr val="002060"/>
                </a:solidFill>
              </a:rPr>
              <a:t>Les termes théoriques des théories scientifiques (les inobservables), doivent être pensés comme des </a:t>
            </a:r>
            <a:r>
              <a:rPr lang="fr-FR" b="1" dirty="0">
                <a:solidFill>
                  <a:srgbClr val="002060"/>
                </a:solidFill>
              </a:rPr>
              <a:t>expressions référant réellement</a:t>
            </a:r>
            <a:r>
              <a:rPr lang="fr-FR" dirty="0">
                <a:solidFill>
                  <a:srgbClr val="002060"/>
                </a:solidFill>
              </a:rPr>
              <a:t> ; les théories scientifiques doivent être interprétées de façon réaliste</a:t>
            </a:r>
            <a:endParaRPr lang="en-US" dirty="0">
              <a:solidFill>
                <a:srgbClr val="002060"/>
              </a:solidFill>
            </a:endParaRPr>
          </a:p>
          <a:p>
            <a:pPr marL="342900" lvl="0" indent="-342900" algn="just">
              <a:buFont typeface="+mj-lt"/>
              <a:buAutoNum type="arabicPeriod"/>
            </a:pPr>
            <a:r>
              <a:rPr lang="fr-FR" dirty="0">
                <a:solidFill>
                  <a:srgbClr val="002060"/>
                </a:solidFill>
              </a:rPr>
              <a:t>Les théories scientifiques interprétées de façon réaliste peuvent être </a:t>
            </a:r>
            <a:r>
              <a:rPr lang="fr-FR" b="1" dirty="0">
                <a:solidFill>
                  <a:srgbClr val="002060"/>
                </a:solidFill>
              </a:rPr>
              <a:t>confirmées</a:t>
            </a:r>
            <a:r>
              <a:rPr lang="fr-FR" dirty="0">
                <a:solidFill>
                  <a:srgbClr val="002060"/>
                </a:solidFill>
              </a:rPr>
              <a:t> et en fait le sont souvent comme étant </a:t>
            </a:r>
            <a:r>
              <a:rPr lang="fr-FR" b="1" dirty="0">
                <a:solidFill>
                  <a:srgbClr val="002060"/>
                </a:solidFill>
              </a:rPr>
              <a:t>approximativement vraies </a:t>
            </a:r>
            <a:r>
              <a:rPr lang="fr-FR" dirty="0">
                <a:solidFill>
                  <a:srgbClr val="002060"/>
                </a:solidFill>
              </a:rPr>
              <a:t>par les preuves scientifiques habituelles en accord avec les normes méthodologiques utilisées.</a:t>
            </a:r>
            <a:endParaRPr lang="en-US" dirty="0">
              <a:solidFill>
                <a:srgbClr val="002060"/>
              </a:solidFill>
            </a:endParaRPr>
          </a:p>
          <a:p>
            <a:pPr marL="342900" lvl="0" indent="-342900" algn="just">
              <a:buFont typeface="+mj-lt"/>
              <a:buAutoNum type="arabicPeriod"/>
            </a:pPr>
            <a:r>
              <a:rPr lang="fr-FR" dirty="0">
                <a:solidFill>
                  <a:srgbClr val="002060"/>
                </a:solidFill>
              </a:rPr>
              <a:t>Les progrès historiques dans les sciences matures sont largement </a:t>
            </a:r>
            <a:r>
              <a:rPr lang="fr-FR" b="1" dirty="0">
                <a:solidFill>
                  <a:srgbClr val="002060"/>
                </a:solidFill>
              </a:rPr>
              <a:t>le produit d’approximation de la vérité de plus en plus précise</a:t>
            </a:r>
            <a:r>
              <a:rPr lang="fr-FR" dirty="0">
                <a:solidFill>
                  <a:srgbClr val="002060"/>
                </a:solidFill>
              </a:rPr>
              <a:t> à la fois sur les phénomènes observés et ceux qui demeurent inobservables. Typiquement les théories plus récentes sont construites à partir des connaissances (observationnelles ou théoriques) qui étaient présentes dans les théories anciennes. </a:t>
            </a:r>
            <a:endParaRPr lang="en-US" dirty="0">
              <a:solidFill>
                <a:srgbClr val="002060"/>
              </a:solidFill>
            </a:endParaRPr>
          </a:p>
          <a:p>
            <a:pPr marL="342900" lvl="0" indent="-342900" algn="just">
              <a:buFont typeface="+mj-lt"/>
              <a:buAutoNum type="arabicPeriod"/>
            </a:pPr>
            <a:r>
              <a:rPr lang="fr-FR" b="1" dirty="0">
                <a:solidFill>
                  <a:srgbClr val="002060"/>
                </a:solidFill>
              </a:rPr>
              <a:t>La réalité décrite par nos théories scientifiques est largement indépendante de notre pensée et de nos engagements théoriques</a:t>
            </a:r>
            <a:r>
              <a:rPr lang="fr-FR" dirty="0">
                <a:solidFill>
                  <a:srgbClr val="002060"/>
                </a:solidFill>
              </a:rPr>
              <a:t>.</a:t>
            </a:r>
            <a:endParaRPr lang="en-US" dirty="0">
              <a:solidFill>
                <a:srgbClr val="002060"/>
              </a:solidFill>
              <a:effectLst/>
            </a:endParaRPr>
          </a:p>
        </p:txBody>
      </p:sp>
      <p:sp>
        <p:nvSpPr>
          <p:cNvPr id="6" name="Rectangle 5"/>
          <p:cNvSpPr/>
          <p:nvPr/>
        </p:nvSpPr>
        <p:spPr>
          <a:xfrm>
            <a:off x="452757" y="1019172"/>
            <a:ext cx="4190263" cy="1200329"/>
          </a:xfrm>
          <a:prstGeom prst="rect">
            <a:avLst/>
          </a:prstGeom>
        </p:spPr>
        <p:txBody>
          <a:bodyPr wrap="square">
            <a:spAutoFit/>
          </a:bodyPr>
          <a:lstStyle/>
          <a:p>
            <a:pPr>
              <a:spcAft>
                <a:spcPts val="0"/>
              </a:spcAft>
            </a:pPr>
            <a:r>
              <a:rPr lang="en-US" dirty="0">
                <a:latin typeface="Cambria"/>
                <a:ea typeface="MS Mincho"/>
                <a:cs typeface="Times New Roman"/>
              </a:rPr>
              <a:t>« </a:t>
            </a:r>
            <a:r>
              <a:rPr lang="en-US" i="1" dirty="0">
                <a:latin typeface="Cambria"/>
                <a:ea typeface="MS Mincho"/>
                <a:cs typeface="Times New Roman"/>
              </a:rPr>
              <a:t>The positive argument for realism is that it is the only philosophy that doesn't make the success of science a miracle </a:t>
            </a:r>
            <a:r>
              <a:rPr lang="en-US" dirty="0">
                <a:latin typeface="Cambria"/>
                <a:ea typeface="MS Mincho"/>
                <a:cs typeface="Times New Roman"/>
              </a:rPr>
              <a:t>» Putnam 1975.</a:t>
            </a:r>
            <a:endParaRPr lang="en-US" dirty="0">
              <a:effectLst/>
              <a:latin typeface="Cambria"/>
              <a:ea typeface="MS Mincho"/>
              <a:cs typeface="Times New Roman"/>
            </a:endParaRPr>
          </a:p>
        </p:txBody>
      </p:sp>
      <p:sp>
        <p:nvSpPr>
          <p:cNvPr id="8" name="Rectangle 7"/>
          <p:cNvSpPr/>
          <p:nvPr/>
        </p:nvSpPr>
        <p:spPr>
          <a:xfrm>
            <a:off x="143872" y="581033"/>
            <a:ext cx="4626010" cy="369332"/>
          </a:xfrm>
          <a:prstGeom prst="rect">
            <a:avLst/>
          </a:prstGeom>
        </p:spPr>
        <p:txBody>
          <a:bodyPr wrap="none">
            <a:spAutoFit/>
          </a:bodyPr>
          <a:lstStyle/>
          <a:p>
            <a:r>
              <a:rPr lang="fr-FR" b="1" dirty="0" smtClean="0"/>
              <a:t>L’argument du miracle et les positions réalistes</a:t>
            </a:r>
            <a:endParaRPr lang="fr-FR" b="1" dirty="0"/>
          </a:p>
        </p:txBody>
      </p:sp>
      <p:sp>
        <p:nvSpPr>
          <p:cNvPr id="10"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Tree>
    <p:extLst>
      <p:ext uri="{BB962C8B-B14F-4D97-AF65-F5344CB8AC3E}">
        <p14:creationId xmlns:p14="http://schemas.microsoft.com/office/powerpoint/2010/main" val="3934678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057" y="659392"/>
            <a:ext cx="5459618" cy="369332"/>
          </a:xfrm>
          <a:prstGeom prst="rect">
            <a:avLst/>
          </a:prstGeom>
        </p:spPr>
        <p:txBody>
          <a:bodyPr wrap="square">
            <a:spAutoFit/>
          </a:bodyPr>
          <a:lstStyle/>
          <a:p>
            <a:r>
              <a:rPr lang="fr-FR" b="1" dirty="0" smtClean="0"/>
              <a:t>L’instrumentalisme du Duhem</a:t>
            </a:r>
            <a:endParaRPr lang="fr-FR" b="1" dirty="0"/>
          </a:p>
        </p:txBody>
      </p:sp>
      <p:sp>
        <p:nvSpPr>
          <p:cNvPr id="10" name="TextBox 9"/>
          <p:cNvSpPr txBox="1"/>
          <p:nvPr/>
        </p:nvSpPr>
        <p:spPr>
          <a:xfrm>
            <a:off x="7952711" y="2354407"/>
            <a:ext cx="1191289" cy="369332"/>
          </a:xfrm>
          <a:prstGeom prst="rect">
            <a:avLst/>
          </a:prstGeom>
          <a:noFill/>
        </p:spPr>
        <p:txBody>
          <a:bodyPr wrap="none" rtlCol="0">
            <a:spAutoFit/>
          </a:bodyPr>
          <a:lstStyle/>
          <a:p>
            <a:r>
              <a:rPr lang="fr-FR" dirty="0" smtClean="0">
                <a:solidFill>
                  <a:schemeClr val="bg1"/>
                </a:solidFill>
              </a:rPr>
              <a:t>1906-1978</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26</a:t>
            </a:fld>
            <a:endParaRPr lang="en-AU"/>
          </a:p>
        </p:txBody>
      </p:sp>
      <p:sp>
        <p:nvSpPr>
          <p:cNvPr id="11"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5" name="Rectangle 4"/>
          <p:cNvSpPr/>
          <p:nvPr/>
        </p:nvSpPr>
        <p:spPr>
          <a:xfrm>
            <a:off x="448323" y="1154078"/>
            <a:ext cx="4984812" cy="923330"/>
          </a:xfrm>
          <a:prstGeom prst="rect">
            <a:avLst/>
          </a:prstGeom>
        </p:spPr>
        <p:txBody>
          <a:bodyPr wrap="square">
            <a:spAutoFit/>
          </a:bodyPr>
          <a:lstStyle/>
          <a:p>
            <a:r>
              <a:rPr lang="fr-FR" b="1" dirty="0"/>
              <a:t>Duhem</a:t>
            </a:r>
            <a:r>
              <a:rPr lang="fr-FR" dirty="0"/>
              <a:t> : « </a:t>
            </a:r>
            <a:r>
              <a:rPr lang="fr-FR" i="1" dirty="0"/>
              <a:t>Les propositions théoriques ne disent pas quelque chose du monde, ce sont des constructions syntaxiques pour aider l’expérience </a:t>
            </a:r>
            <a:r>
              <a:rPr lang="fr-FR" dirty="0"/>
              <a:t>».</a:t>
            </a:r>
            <a:endParaRPr lang="en-US" dirty="0"/>
          </a:p>
        </p:txBody>
      </p:sp>
      <p:sp>
        <p:nvSpPr>
          <p:cNvPr id="7" name="Rectangle 6"/>
          <p:cNvSpPr/>
          <p:nvPr/>
        </p:nvSpPr>
        <p:spPr>
          <a:xfrm>
            <a:off x="448321" y="2354407"/>
            <a:ext cx="4736237" cy="3693319"/>
          </a:xfrm>
          <a:prstGeom prst="rect">
            <a:avLst/>
          </a:prstGeom>
        </p:spPr>
        <p:txBody>
          <a:bodyPr wrap="square">
            <a:spAutoFit/>
          </a:bodyPr>
          <a:lstStyle/>
          <a:p>
            <a:pPr algn="just">
              <a:spcAft>
                <a:spcPts val="0"/>
              </a:spcAft>
            </a:pPr>
            <a:r>
              <a:rPr lang="fr-FR" dirty="0">
                <a:latin typeface="Cambria"/>
                <a:ea typeface="MS Mincho"/>
                <a:cs typeface="Times New Roman"/>
              </a:rPr>
              <a:t>« </a:t>
            </a:r>
            <a:r>
              <a:rPr lang="fr-FR" i="1" dirty="0"/>
              <a:t>Une loi de sens commun est un simple jugement général ; ce jugement est vrai ou faux. (…). Il n’en est pas de même des lois que la science physique, parvenue à son plein développement, énonce sous forme de proposition mathématiques ; une telle loi est toujours symbolique ; or un symbole n’est à proprement parler, ni vrai, ni faux ; il est plus ou moins bien choisi pour signifier la réalité qu’il représente, il la figure d’une manière plus ou moins précise, plus ou moins détaillée, mais appliqués à un symbole, les mots vérité, erreur, n’ont plus de sens…» </a:t>
            </a:r>
            <a:r>
              <a:rPr lang="fr-FR" dirty="0">
                <a:latin typeface="Cambria"/>
                <a:ea typeface="MS Mincho"/>
                <a:cs typeface="Times New Roman"/>
              </a:rPr>
              <a:t>255 (237).</a:t>
            </a:r>
            <a:endParaRPr lang="en-US" dirty="0">
              <a:effectLst/>
              <a:latin typeface="Cambria"/>
              <a:ea typeface="MS Mincho"/>
              <a:cs typeface="Times New Roman"/>
            </a:endParaRPr>
          </a:p>
        </p:txBody>
      </p:sp>
      <p:sp>
        <p:nvSpPr>
          <p:cNvPr id="14" name="Rectangle 13"/>
          <p:cNvSpPr/>
          <p:nvPr/>
        </p:nvSpPr>
        <p:spPr>
          <a:xfrm>
            <a:off x="5433135" y="659392"/>
            <a:ext cx="3685712" cy="5355312"/>
          </a:xfrm>
          <a:prstGeom prst="rect">
            <a:avLst/>
          </a:prstGeom>
        </p:spPr>
        <p:txBody>
          <a:bodyPr wrap="square">
            <a:spAutoFit/>
          </a:bodyPr>
          <a:lstStyle/>
          <a:p>
            <a:r>
              <a:rPr lang="fr-FR" b="1" dirty="0" smtClean="0"/>
              <a:t>Poincaré / </a:t>
            </a:r>
            <a:r>
              <a:rPr lang="fr-FR" b="1" dirty="0" err="1" smtClean="0"/>
              <a:t>Worrall</a:t>
            </a:r>
            <a:r>
              <a:rPr lang="fr-FR" b="1" dirty="0" smtClean="0"/>
              <a:t> : réalisme structurale</a:t>
            </a:r>
          </a:p>
          <a:p>
            <a:endParaRPr lang="fr-FR" b="1" dirty="0"/>
          </a:p>
          <a:p>
            <a:r>
              <a:rPr lang="fr-FR" i="1" dirty="0" smtClean="0"/>
              <a:t>« (…) mais </a:t>
            </a:r>
            <a:r>
              <a:rPr lang="fr-FR" i="1" dirty="0"/>
              <a:t>ce qu’elle peut atteindre, ce ne sont pas les choses elles-mêmes, comme le pensent les dogmatistes naïfs, ce sont seulement les rapports entre les choses ; en dehors de ces rapports, il n’y a pas de réalité connaissable</a:t>
            </a:r>
            <a:r>
              <a:rPr lang="fr-FR" dirty="0"/>
              <a:t>»</a:t>
            </a:r>
            <a:endParaRPr lang="fr-FR" b="1" dirty="0" smtClean="0"/>
          </a:p>
          <a:p>
            <a:endParaRPr lang="fr-FR" b="1" dirty="0" smtClean="0"/>
          </a:p>
          <a:p>
            <a:endParaRPr lang="fr-FR" dirty="0"/>
          </a:p>
          <a:p>
            <a:r>
              <a:rPr lang="fr-FR" dirty="0" smtClean="0"/>
              <a:t>«</a:t>
            </a:r>
            <a:r>
              <a:rPr lang="fr-FR" dirty="0"/>
              <a:t> </a:t>
            </a:r>
            <a:r>
              <a:rPr lang="fr-FR" i="1" dirty="0"/>
              <a:t>Peu nous importe que l’éther existe réellement, c’est l’affaire des métaphysiciens ; l’essentiel pour nous c’est que tout se passe comme s’il existait et que cette hypothèse est commode pour l’explication des phénomènes </a:t>
            </a:r>
            <a:r>
              <a:rPr lang="fr-FR" dirty="0"/>
              <a:t>» p215.</a:t>
            </a:r>
            <a:endParaRPr lang="en-US" dirty="0"/>
          </a:p>
        </p:txBody>
      </p:sp>
      <p:sp>
        <p:nvSpPr>
          <p:cNvPr id="1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Tree>
    <p:extLst>
      <p:ext uri="{BB962C8B-B14F-4D97-AF65-F5344CB8AC3E}">
        <p14:creationId xmlns:p14="http://schemas.microsoft.com/office/powerpoint/2010/main" val="1143201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057" y="659392"/>
            <a:ext cx="5459618" cy="369332"/>
          </a:xfrm>
          <a:prstGeom prst="rect">
            <a:avLst/>
          </a:prstGeom>
        </p:spPr>
        <p:txBody>
          <a:bodyPr wrap="square">
            <a:spAutoFit/>
          </a:bodyPr>
          <a:lstStyle/>
          <a:p>
            <a:r>
              <a:rPr lang="fr-FR" b="1" dirty="0" smtClean="0"/>
              <a:t>Réalisme et le problème de la référence</a:t>
            </a:r>
            <a:endParaRPr lang="fr-FR" b="1" dirty="0"/>
          </a:p>
        </p:txBody>
      </p:sp>
      <p:sp>
        <p:nvSpPr>
          <p:cNvPr id="10" name="TextBox 9"/>
          <p:cNvSpPr txBox="1"/>
          <p:nvPr/>
        </p:nvSpPr>
        <p:spPr>
          <a:xfrm>
            <a:off x="7952711" y="2354407"/>
            <a:ext cx="1191289" cy="369332"/>
          </a:xfrm>
          <a:prstGeom prst="rect">
            <a:avLst/>
          </a:prstGeom>
          <a:noFill/>
        </p:spPr>
        <p:txBody>
          <a:bodyPr wrap="none" rtlCol="0">
            <a:spAutoFit/>
          </a:bodyPr>
          <a:lstStyle/>
          <a:p>
            <a:r>
              <a:rPr lang="fr-FR" dirty="0" smtClean="0">
                <a:solidFill>
                  <a:schemeClr val="bg1"/>
                </a:solidFill>
              </a:rPr>
              <a:t>1906-1978</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27</a:t>
            </a:fld>
            <a:endParaRPr lang="en-AU"/>
          </a:p>
        </p:txBody>
      </p:sp>
      <p:sp>
        <p:nvSpPr>
          <p:cNvPr id="11"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graphicFrame>
        <p:nvGraphicFramePr>
          <p:cNvPr id="3" name="Object 2"/>
          <p:cNvGraphicFramePr>
            <a:graphicFrameLocks noChangeAspect="1"/>
          </p:cNvGraphicFramePr>
          <p:nvPr>
            <p:extLst>
              <p:ext uri="{D42A27DB-BD31-4B8C-83A1-F6EECF244321}">
                <p14:modId xmlns:p14="http://schemas.microsoft.com/office/powerpoint/2010/main" val="3396205169"/>
              </p:ext>
            </p:extLst>
          </p:nvPr>
        </p:nvGraphicFramePr>
        <p:xfrm>
          <a:off x="288079" y="1567680"/>
          <a:ext cx="8705711" cy="1411737"/>
        </p:xfrm>
        <a:graphic>
          <a:graphicData uri="http://schemas.openxmlformats.org/presentationml/2006/ole">
            <mc:AlternateContent xmlns:mc="http://schemas.openxmlformats.org/markup-compatibility/2006">
              <mc:Choice xmlns:v="urn:schemas-microsoft-com:vml" Requires="v">
                <p:oleObj spid="_x0000_s26646" name="Document" r:id="rId4" imgW="5638800" imgH="914400" progId="Word.Document.12">
                  <p:link updateAutomatic="1"/>
                </p:oleObj>
              </mc:Choice>
              <mc:Fallback>
                <p:oleObj name="Document" r:id="rId4" imgW="5638800" imgH="914400" progId="Word.Document.12">
                  <p:link updateAutomatic="1"/>
                  <p:pic>
                    <p:nvPicPr>
                      <p:cNvPr id="0" name=""/>
                      <p:cNvPicPr/>
                      <p:nvPr/>
                    </p:nvPicPr>
                    <p:blipFill>
                      <a:blip r:embed="rId5"/>
                      <a:stretch>
                        <a:fillRect/>
                      </a:stretch>
                    </p:blipFill>
                    <p:spPr>
                      <a:xfrm>
                        <a:off x="288079" y="1567680"/>
                        <a:ext cx="8705711" cy="1411737"/>
                      </a:xfrm>
                      <a:prstGeom prst="rect">
                        <a:avLst/>
                      </a:prstGeom>
                    </p:spPr>
                  </p:pic>
                </p:oleObj>
              </mc:Fallback>
            </mc:AlternateContent>
          </a:graphicData>
        </a:graphic>
      </p:graphicFrame>
      <p:sp>
        <p:nvSpPr>
          <p:cNvPr id="4" name="TextBox 3"/>
          <p:cNvSpPr txBox="1"/>
          <p:nvPr/>
        </p:nvSpPr>
        <p:spPr>
          <a:xfrm>
            <a:off x="288079" y="1069135"/>
            <a:ext cx="2173229" cy="369332"/>
          </a:xfrm>
          <a:prstGeom prst="rect">
            <a:avLst/>
          </a:prstGeom>
          <a:noFill/>
        </p:spPr>
        <p:txBody>
          <a:bodyPr wrap="none" rtlCol="0">
            <a:spAutoFit/>
          </a:bodyPr>
          <a:lstStyle/>
          <a:p>
            <a:r>
              <a:rPr lang="en-GB" dirty="0" err="1" smtClean="0"/>
              <a:t>Sémantique</a:t>
            </a:r>
            <a:r>
              <a:rPr lang="en-GB" dirty="0" smtClean="0"/>
              <a:t> de </a:t>
            </a:r>
            <a:r>
              <a:rPr lang="en-GB" dirty="0" err="1" smtClean="0"/>
              <a:t>Frege</a:t>
            </a:r>
            <a:endParaRPr lang="en-GB" dirty="0"/>
          </a:p>
        </p:txBody>
      </p:sp>
      <p:sp>
        <p:nvSpPr>
          <p:cNvPr id="8" name="Rectangle 7"/>
          <p:cNvSpPr/>
          <p:nvPr/>
        </p:nvSpPr>
        <p:spPr>
          <a:xfrm>
            <a:off x="481829" y="3169087"/>
            <a:ext cx="4572000" cy="1754327"/>
          </a:xfrm>
          <a:prstGeom prst="rect">
            <a:avLst/>
          </a:prstGeom>
        </p:spPr>
        <p:txBody>
          <a:bodyPr>
            <a:spAutoFit/>
          </a:bodyPr>
          <a:lstStyle/>
          <a:p>
            <a:r>
              <a:rPr lang="fr-FR" dirty="0"/>
              <a:t>« </a:t>
            </a:r>
            <a:r>
              <a:rPr lang="fr-FR" i="1" dirty="0"/>
              <a:t>Le sens d’un nom propre est donné à quiconque connaît suffisamment la langue ou l’ensemble des désignations dont il fait partie ; mais la dénotation d’un signe à supposer qu’elle existe, n’est jamais donné en pleine lumière </a:t>
            </a:r>
            <a:r>
              <a:rPr lang="fr-FR" dirty="0"/>
              <a:t>» p104</a:t>
            </a:r>
            <a:r>
              <a:rPr lang="fr-FR" dirty="0" smtClean="0"/>
              <a:t>. Frege 1892</a:t>
            </a:r>
            <a:endParaRPr lang="en-GB" dirty="0"/>
          </a:p>
        </p:txBody>
      </p:sp>
      <p:sp>
        <p:nvSpPr>
          <p:cNvPr id="9" name="Rectangle 8"/>
          <p:cNvSpPr/>
          <p:nvPr/>
        </p:nvSpPr>
        <p:spPr>
          <a:xfrm>
            <a:off x="5887294" y="3347392"/>
            <a:ext cx="3106496" cy="2308324"/>
          </a:xfrm>
          <a:prstGeom prst="rect">
            <a:avLst/>
          </a:prstGeom>
        </p:spPr>
        <p:txBody>
          <a:bodyPr wrap="square">
            <a:spAutoFit/>
          </a:bodyPr>
          <a:lstStyle/>
          <a:p>
            <a:r>
              <a:rPr lang="fr-FR" dirty="0" smtClean="0">
                <a:solidFill>
                  <a:srgbClr val="660066"/>
                </a:solidFill>
              </a:rPr>
              <a:t>La posture réaliste de Frege </a:t>
            </a:r>
            <a:r>
              <a:rPr lang="fr-FR" dirty="0">
                <a:solidFill>
                  <a:srgbClr val="660066"/>
                </a:solidFill>
              </a:rPr>
              <a:t>aboutit à des paradoxes logiques</a:t>
            </a:r>
            <a:r>
              <a:rPr lang="en-GB" dirty="0">
                <a:solidFill>
                  <a:srgbClr val="660066"/>
                </a:solidFill>
              </a:rPr>
              <a:t> </a:t>
            </a:r>
            <a:endParaRPr lang="en-GB" dirty="0" smtClean="0">
              <a:solidFill>
                <a:srgbClr val="660066"/>
              </a:solidFill>
            </a:endParaRPr>
          </a:p>
          <a:p>
            <a:endParaRPr lang="en-GB" dirty="0">
              <a:solidFill>
                <a:srgbClr val="660066"/>
              </a:solidFill>
            </a:endParaRPr>
          </a:p>
          <a:p>
            <a:pPr marL="285750" indent="-285750">
              <a:buFont typeface="Arial"/>
              <a:buChar char="•"/>
            </a:pPr>
            <a:r>
              <a:rPr lang="fr-FR" dirty="0">
                <a:solidFill>
                  <a:srgbClr val="660066"/>
                </a:solidFill>
              </a:rPr>
              <a:t>tout énoncé vrai équivaut à tout autre énoncé </a:t>
            </a:r>
            <a:r>
              <a:rPr lang="fr-FR" dirty="0" smtClean="0">
                <a:solidFill>
                  <a:srgbClr val="660066"/>
                </a:solidFill>
              </a:rPr>
              <a:t>vrai</a:t>
            </a:r>
          </a:p>
          <a:p>
            <a:pPr marL="285750" indent="-285750">
              <a:buFont typeface="Arial"/>
              <a:buChar char="•"/>
            </a:pPr>
            <a:r>
              <a:rPr lang="en-US" dirty="0">
                <a:solidFill>
                  <a:srgbClr val="660066"/>
                </a:solidFill>
              </a:rPr>
              <a:t>a</a:t>
            </a:r>
            <a:r>
              <a:rPr lang="fr-FR" dirty="0" err="1" smtClean="0">
                <a:solidFill>
                  <a:srgbClr val="660066"/>
                </a:solidFill>
              </a:rPr>
              <a:t>bandon</a:t>
            </a:r>
            <a:r>
              <a:rPr lang="fr-FR" dirty="0" smtClean="0">
                <a:solidFill>
                  <a:srgbClr val="660066"/>
                </a:solidFill>
              </a:rPr>
              <a:t> du réalisme=&gt; absence de rayon noétique </a:t>
            </a:r>
            <a:endParaRPr lang="en-GB" dirty="0">
              <a:solidFill>
                <a:srgbClr val="660066"/>
              </a:solidFill>
            </a:endParaRPr>
          </a:p>
        </p:txBody>
      </p:sp>
      <p:sp>
        <p:nvSpPr>
          <p:cNvPr id="12" name="Rectangle 11"/>
          <p:cNvSpPr/>
          <p:nvPr/>
        </p:nvSpPr>
        <p:spPr>
          <a:xfrm>
            <a:off x="481829" y="5005068"/>
            <a:ext cx="4811988" cy="1200329"/>
          </a:xfrm>
          <a:prstGeom prst="rect">
            <a:avLst/>
          </a:prstGeom>
        </p:spPr>
        <p:txBody>
          <a:bodyPr wrap="square">
            <a:spAutoFit/>
          </a:bodyPr>
          <a:lstStyle/>
          <a:p>
            <a:r>
              <a:rPr lang="en-US" dirty="0"/>
              <a:t>« </a:t>
            </a:r>
            <a:r>
              <a:rPr lang="en-US" i="1" dirty="0"/>
              <a:t>George IV wished to know if Scott is the author of Waverley </a:t>
            </a:r>
            <a:r>
              <a:rPr lang="en-US" dirty="0" smtClean="0"/>
              <a:t>» </a:t>
            </a:r>
          </a:p>
          <a:p>
            <a:r>
              <a:rPr lang="en-US" dirty="0" err="1" smtClean="0"/>
              <a:t>Ou</a:t>
            </a:r>
            <a:r>
              <a:rPr lang="en-US" dirty="0" smtClean="0"/>
              <a:t> “</a:t>
            </a:r>
            <a:r>
              <a:rPr lang="en-US" i="1" dirty="0" err="1" smtClean="0"/>
              <a:t>L’actuel</a:t>
            </a:r>
            <a:r>
              <a:rPr lang="en-US" i="1" dirty="0" smtClean="0"/>
              <a:t> </a:t>
            </a:r>
            <a:r>
              <a:rPr lang="en-US" i="1" dirty="0" err="1" smtClean="0"/>
              <a:t>roi</a:t>
            </a:r>
            <a:r>
              <a:rPr lang="en-US" i="1" dirty="0" smtClean="0"/>
              <a:t> de France </a:t>
            </a:r>
            <a:r>
              <a:rPr lang="en-US" i="1" dirty="0" err="1" smtClean="0"/>
              <a:t>est</a:t>
            </a:r>
            <a:r>
              <a:rPr lang="en-US" i="1" dirty="0" smtClean="0"/>
              <a:t> </a:t>
            </a:r>
            <a:r>
              <a:rPr lang="en-US" i="1" dirty="0" err="1" smtClean="0"/>
              <a:t>chauve</a:t>
            </a:r>
            <a:r>
              <a:rPr lang="en-US" dirty="0" smtClean="0"/>
              <a:t>”</a:t>
            </a:r>
            <a:endParaRPr lang="en-US" dirty="0"/>
          </a:p>
          <a:p>
            <a:r>
              <a:rPr lang="en-US" dirty="0" smtClean="0"/>
              <a:t>Russell</a:t>
            </a:r>
            <a:endParaRPr lang="en-GB" dirty="0"/>
          </a:p>
        </p:txBody>
      </p:sp>
    </p:spTree>
    <p:extLst>
      <p:ext uri="{BB962C8B-B14F-4D97-AF65-F5344CB8AC3E}">
        <p14:creationId xmlns:p14="http://schemas.microsoft.com/office/powerpoint/2010/main" val="590826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134CBC-74DF-8E49-A4D0-A43DA108708C}" type="slidenum">
              <a:rPr lang="en-AU" smtClean="0"/>
              <a:t>28</a:t>
            </a:fld>
            <a:endParaRPr lang="en-AU"/>
          </a:p>
        </p:txBody>
      </p:sp>
      <p:sp>
        <p:nvSpPr>
          <p:cNvPr id="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
        <p:nvSpPr>
          <p:cNvPr id="6" name="Rectangle 5"/>
          <p:cNvSpPr/>
          <p:nvPr/>
        </p:nvSpPr>
        <p:spPr>
          <a:xfrm>
            <a:off x="23740" y="700340"/>
            <a:ext cx="3798253" cy="2031325"/>
          </a:xfrm>
          <a:prstGeom prst="rect">
            <a:avLst/>
          </a:prstGeom>
        </p:spPr>
        <p:txBody>
          <a:bodyPr wrap="square">
            <a:spAutoFit/>
          </a:bodyPr>
          <a:lstStyle/>
          <a:p>
            <a:r>
              <a:rPr lang="fr-FR" dirty="0" smtClean="0">
                <a:solidFill>
                  <a:srgbClr val="660066"/>
                </a:solidFill>
              </a:rPr>
              <a:t>Gödel refuse dans son article sur Russell l’abandon du réalisme</a:t>
            </a:r>
            <a:endParaRPr lang="en-GB" dirty="0" smtClean="0">
              <a:solidFill>
                <a:srgbClr val="660066"/>
              </a:solidFill>
            </a:endParaRPr>
          </a:p>
          <a:p>
            <a:endParaRPr lang="en-GB" dirty="0">
              <a:solidFill>
                <a:srgbClr val="660066"/>
              </a:solidFill>
            </a:endParaRPr>
          </a:p>
          <a:p>
            <a:pPr marL="285750" indent="-285750">
              <a:buFont typeface="Arial"/>
              <a:buChar char="•"/>
            </a:pPr>
            <a:r>
              <a:rPr lang="en-US" dirty="0" smtClean="0">
                <a:solidFill>
                  <a:srgbClr val="660066"/>
                </a:solidFill>
              </a:rPr>
              <a:t>D</a:t>
            </a:r>
            <a:r>
              <a:rPr lang="fr-FR" dirty="0" err="1" smtClean="0">
                <a:solidFill>
                  <a:srgbClr val="660066"/>
                </a:solidFill>
              </a:rPr>
              <a:t>onne</a:t>
            </a:r>
            <a:r>
              <a:rPr lang="fr-FR" dirty="0" smtClean="0">
                <a:solidFill>
                  <a:srgbClr val="660066"/>
                </a:solidFill>
              </a:rPr>
              <a:t> une autre interprétation de l’argument du lance pierre</a:t>
            </a:r>
          </a:p>
          <a:p>
            <a:pPr marL="285750" indent="-285750">
              <a:buFont typeface="Arial"/>
              <a:buChar char="•"/>
            </a:pPr>
            <a:r>
              <a:rPr lang="fr-FR" dirty="0" smtClean="0">
                <a:solidFill>
                  <a:srgbClr val="660066"/>
                </a:solidFill>
              </a:rPr>
              <a:t>Le problème est le passage d’un concept à une classe</a:t>
            </a:r>
            <a:endParaRPr lang="en-GB" dirty="0">
              <a:solidFill>
                <a:srgbClr val="660066"/>
              </a:solidFill>
            </a:endParaRPr>
          </a:p>
        </p:txBody>
      </p:sp>
      <p:sp>
        <p:nvSpPr>
          <p:cNvPr id="7" name="Rectangle 6"/>
          <p:cNvSpPr/>
          <p:nvPr/>
        </p:nvSpPr>
        <p:spPr>
          <a:xfrm>
            <a:off x="4267200" y="796968"/>
            <a:ext cx="4572000" cy="2308324"/>
          </a:xfrm>
          <a:prstGeom prst="rect">
            <a:avLst/>
          </a:prstGeom>
          <a:solidFill>
            <a:srgbClr val="CCFFCC"/>
          </a:solidFill>
          <a:ln>
            <a:solidFill>
              <a:srgbClr val="660066"/>
            </a:solidFill>
          </a:ln>
        </p:spPr>
        <p:txBody>
          <a:bodyPr>
            <a:spAutoFit/>
          </a:bodyPr>
          <a:lstStyle/>
          <a:p>
            <a:r>
              <a:rPr lang="fr-FR" dirty="0"/>
              <a:t>8.6.14 : « </a:t>
            </a:r>
            <a:r>
              <a:rPr lang="fr-FR" i="1" dirty="0" smtClean="0"/>
              <a:t>Alors </a:t>
            </a:r>
            <a:r>
              <a:rPr lang="fr-FR" i="1" dirty="0"/>
              <a:t>que c’est une hypothèse incorrecte de prendre comme propriété du concept de concept, le fait de dire que tout concept définit un ensemble. Il n’y a pas d’erreurs à dire que les ensembles ne peuvent seulement être définis par des concepts ou qu’un ensemble est une certaine façon de parler d’un concept </a:t>
            </a:r>
            <a:r>
              <a:rPr lang="fr-FR" dirty="0"/>
              <a:t>»</a:t>
            </a:r>
            <a:endParaRPr lang="en-GB" dirty="0"/>
          </a:p>
        </p:txBody>
      </p:sp>
      <p:sp>
        <p:nvSpPr>
          <p:cNvPr id="8"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9" name="TextBox 8"/>
          <p:cNvSpPr txBox="1"/>
          <p:nvPr/>
        </p:nvSpPr>
        <p:spPr>
          <a:xfrm>
            <a:off x="287191" y="2782126"/>
            <a:ext cx="1878151" cy="646331"/>
          </a:xfrm>
          <a:prstGeom prst="rect">
            <a:avLst/>
          </a:prstGeom>
          <a:noFill/>
        </p:spPr>
        <p:txBody>
          <a:bodyPr wrap="none" rtlCol="0">
            <a:spAutoFit/>
          </a:bodyPr>
          <a:lstStyle/>
          <a:p>
            <a:r>
              <a:rPr lang="fr-FR" dirty="0" smtClean="0"/>
              <a:t>Classe =&gt; Concept</a:t>
            </a:r>
          </a:p>
          <a:p>
            <a:r>
              <a:rPr lang="fr-FR" dirty="0" smtClean="0"/>
              <a:t>Concept ≠&gt; Classe</a:t>
            </a:r>
            <a:endParaRPr lang="fr-FR" dirty="0"/>
          </a:p>
        </p:txBody>
      </p:sp>
      <p:sp>
        <p:nvSpPr>
          <p:cNvPr id="10" name="Rectangle 9"/>
          <p:cNvSpPr/>
          <p:nvPr/>
        </p:nvSpPr>
        <p:spPr>
          <a:xfrm>
            <a:off x="549436" y="3957984"/>
            <a:ext cx="8289764" cy="2031325"/>
          </a:xfrm>
          <a:prstGeom prst="rect">
            <a:avLst/>
          </a:prstGeom>
        </p:spPr>
        <p:txBody>
          <a:bodyPr wrap="square">
            <a:spAutoFit/>
          </a:bodyPr>
          <a:lstStyle/>
          <a:p>
            <a:r>
              <a:rPr lang="fr-FR" dirty="0"/>
              <a:t>P</a:t>
            </a:r>
            <a:r>
              <a:rPr lang="fr-FR" dirty="0" smtClean="0"/>
              <a:t>our </a:t>
            </a:r>
            <a:r>
              <a:rPr lang="fr-FR" b="1" dirty="0"/>
              <a:t>Frege</a:t>
            </a:r>
            <a:r>
              <a:rPr lang="fr-FR" dirty="0"/>
              <a:t> la dénotation des concepts </a:t>
            </a:r>
            <a:r>
              <a:rPr lang="fr-FR" dirty="0" smtClean="0"/>
              <a:t>pose aussi </a:t>
            </a:r>
            <a:r>
              <a:rPr lang="fr-FR" dirty="0"/>
              <a:t>problème car les fonctions propositionnelles sont insaturées (Frege 1891):</a:t>
            </a:r>
            <a:endParaRPr lang="en-GB" dirty="0"/>
          </a:p>
          <a:p>
            <a:r>
              <a:rPr lang="fr-FR" dirty="0"/>
              <a:t> </a:t>
            </a:r>
            <a:endParaRPr lang="en-GB" dirty="0"/>
          </a:p>
          <a:p>
            <a:r>
              <a:rPr lang="fr-FR" dirty="0"/>
              <a:t>« </a:t>
            </a:r>
            <a:r>
              <a:rPr lang="fr-FR" i="1" dirty="0"/>
              <a:t>Mon propos est de montrer que l’argument n’appartient pas à la fonction, mais que fonction et argument pris ensemble constituent un tout complet. De la fonction prise séparément on dira qu’elle est incomplète, ayant besoin d’une autre chose, ou encore insaturée. C’est par là que les fonctions se distinguent radicalement des nombres </a:t>
            </a:r>
            <a:r>
              <a:rPr lang="fr-FR" dirty="0"/>
              <a:t>». p84</a:t>
            </a:r>
            <a:endParaRPr lang="en-GB" dirty="0"/>
          </a:p>
        </p:txBody>
      </p:sp>
    </p:spTree>
    <p:extLst>
      <p:ext uri="{BB962C8B-B14F-4D97-AF65-F5344CB8AC3E}">
        <p14:creationId xmlns:p14="http://schemas.microsoft.com/office/powerpoint/2010/main" val="1106656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68" y="378683"/>
            <a:ext cx="8229600" cy="836501"/>
          </a:xfrm>
        </p:spPr>
        <p:txBody>
          <a:bodyPr>
            <a:normAutofit/>
          </a:bodyPr>
          <a:lstStyle/>
          <a:p>
            <a:r>
              <a:rPr lang="fr-FR" sz="2800" dirty="0" smtClean="0"/>
              <a:t>La référence des termes dans les modèles</a:t>
            </a:r>
            <a:endParaRPr lang="fr-FR" sz="2800" dirty="0"/>
          </a:p>
        </p:txBody>
      </p:sp>
      <p:sp>
        <p:nvSpPr>
          <p:cNvPr id="4" name="TextBox 3"/>
          <p:cNvSpPr txBox="1"/>
          <p:nvPr/>
        </p:nvSpPr>
        <p:spPr>
          <a:xfrm>
            <a:off x="383718" y="1313159"/>
            <a:ext cx="6601006" cy="4247317"/>
          </a:xfrm>
          <a:prstGeom prst="rect">
            <a:avLst/>
          </a:prstGeom>
          <a:noFill/>
        </p:spPr>
        <p:txBody>
          <a:bodyPr wrap="square" rtlCol="0">
            <a:spAutoFit/>
          </a:bodyPr>
          <a:lstStyle/>
          <a:p>
            <a:r>
              <a:rPr lang="fr-FR" b="1" dirty="0" smtClean="0">
                <a:solidFill>
                  <a:srgbClr val="660066"/>
                </a:solidFill>
              </a:rPr>
              <a:t>Typologie des références des termes idéels</a:t>
            </a:r>
          </a:p>
          <a:p>
            <a:endParaRPr lang="fr-FR" dirty="0" smtClean="0">
              <a:solidFill>
                <a:srgbClr val="660066"/>
              </a:solidFill>
            </a:endParaRPr>
          </a:p>
          <a:p>
            <a:pPr marL="285750" indent="-285750">
              <a:buFont typeface="Arial"/>
              <a:buChar char="•"/>
            </a:pPr>
            <a:r>
              <a:rPr lang="fr-FR" dirty="0" smtClean="0">
                <a:solidFill>
                  <a:srgbClr val="660066"/>
                </a:solidFill>
              </a:rPr>
              <a:t>Objets</a:t>
            </a:r>
          </a:p>
          <a:p>
            <a:pPr marL="285750" indent="-285750">
              <a:buFont typeface="Arial"/>
              <a:buChar char="•"/>
            </a:pPr>
            <a:r>
              <a:rPr lang="en-US" dirty="0" err="1" smtClean="0">
                <a:solidFill>
                  <a:srgbClr val="660066"/>
                </a:solidFill>
              </a:rPr>
              <a:t>Faits</a:t>
            </a:r>
            <a:r>
              <a:rPr lang="en-US" dirty="0" smtClean="0">
                <a:solidFill>
                  <a:srgbClr val="660066"/>
                </a:solidFill>
              </a:rPr>
              <a:t>/ </a:t>
            </a:r>
            <a:r>
              <a:rPr lang="fr-FR" dirty="0">
                <a:solidFill>
                  <a:srgbClr val="660066"/>
                </a:solidFill>
              </a:rPr>
              <a:t>Relations entre </a:t>
            </a:r>
            <a:r>
              <a:rPr lang="fr-FR" dirty="0" smtClean="0">
                <a:solidFill>
                  <a:srgbClr val="660066"/>
                </a:solidFill>
              </a:rPr>
              <a:t>objets</a:t>
            </a:r>
            <a:endParaRPr lang="en-US" dirty="0" smtClean="0">
              <a:solidFill>
                <a:srgbClr val="660066"/>
              </a:solidFill>
            </a:endParaRPr>
          </a:p>
          <a:p>
            <a:pPr marL="285750" indent="-285750">
              <a:buFont typeface="Arial"/>
              <a:buChar char="•"/>
            </a:pPr>
            <a:r>
              <a:rPr lang="en-US" dirty="0" smtClean="0">
                <a:solidFill>
                  <a:srgbClr val="660066"/>
                </a:solidFill>
              </a:rPr>
              <a:t>C</a:t>
            </a:r>
            <a:r>
              <a:rPr lang="fr-FR" dirty="0" smtClean="0">
                <a:solidFill>
                  <a:srgbClr val="660066"/>
                </a:solidFill>
              </a:rPr>
              <a:t>lasse finie d’objets, faits, relations</a:t>
            </a:r>
          </a:p>
          <a:p>
            <a:pPr marL="285750" indent="-285750">
              <a:buFont typeface="Arial"/>
              <a:buChar char="•"/>
            </a:pPr>
            <a:r>
              <a:rPr lang="fr-FR" b="1" i="1" dirty="0" smtClean="0">
                <a:solidFill>
                  <a:srgbClr val="660066"/>
                </a:solidFill>
              </a:rPr>
              <a:t>Classe infinie d’objets, faits, relatio</a:t>
            </a:r>
            <a:r>
              <a:rPr lang="fr-FR" b="1" i="1" dirty="0">
                <a:solidFill>
                  <a:srgbClr val="660066"/>
                </a:solidFill>
              </a:rPr>
              <a:t>n</a:t>
            </a:r>
            <a:endParaRPr lang="fr-FR" b="1" i="1" dirty="0" smtClean="0">
              <a:solidFill>
                <a:srgbClr val="660066"/>
              </a:solidFill>
            </a:endParaRPr>
          </a:p>
          <a:p>
            <a:pPr marL="285750" indent="-285750">
              <a:buFont typeface="Arial"/>
              <a:buChar char="•"/>
            </a:pPr>
            <a:r>
              <a:rPr lang="fr-FR" b="1" i="1" dirty="0" smtClean="0">
                <a:solidFill>
                  <a:srgbClr val="660066"/>
                </a:solidFill>
              </a:rPr>
              <a:t>Concept</a:t>
            </a:r>
          </a:p>
          <a:p>
            <a:endParaRPr lang="fr-FR" dirty="0" smtClean="0">
              <a:solidFill>
                <a:srgbClr val="660066"/>
              </a:solidFill>
            </a:endParaRPr>
          </a:p>
          <a:p>
            <a:r>
              <a:rPr lang="fr-FR" dirty="0" smtClean="0">
                <a:solidFill>
                  <a:srgbClr val="660066"/>
                </a:solidFill>
              </a:rPr>
              <a:t>Le problème de la référence existe surtout pour les deux derniers types, la notion </a:t>
            </a:r>
            <a:r>
              <a:rPr lang="fr-FR" b="1" dirty="0" smtClean="0">
                <a:solidFill>
                  <a:srgbClr val="660066"/>
                </a:solidFill>
              </a:rPr>
              <a:t>d’échantillons résolvant le problème jusqu’aux classes finies</a:t>
            </a:r>
            <a:r>
              <a:rPr lang="fr-FR" dirty="0" smtClean="0">
                <a:solidFill>
                  <a:srgbClr val="660066"/>
                </a:solidFill>
              </a:rPr>
              <a:t> !</a:t>
            </a:r>
          </a:p>
          <a:p>
            <a:endParaRPr lang="fr-FR" dirty="0"/>
          </a:p>
          <a:p>
            <a:r>
              <a:rPr lang="fr-FR" dirty="0" smtClean="0">
                <a:solidFill>
                  <a:srgbClr val="3366FF"/>
                </a:solidFill>
              </a:rPr>
              <a:t>Quand on a unifié un grand nombre de processus sous le concept d’adaptation ou de biodiversité, qu’à ton dit du monde réel?</a:t>
            </a:r>
          </a:p>
          <a:p>
            <a:endParaRPr lang="fr-FR" dirty="0" smtClean="0"/>
          </a:p>
        </p:txBody>
      </p:sp>
      <p:sp>
        <p:nvSpPr>
          <p:cNvPr id="6"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7"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
        <p:nvSpPr>
          <p:cNvPr id="3" name="TextBox 2"/>
          <p:cNvSpPr txBox="1"/>
          <p:nvPr/>
        </p:nvSpPr>
        <p:spPr>
          <a:xfrm>
            <a:off x="6848727" y="1726434"/>
            <a:ext cx="1172116" cy="369332"/>
          </a:xfrm>
          <a:prstGeom prst="rect">
            <a:avLst/>
          </a:prstGeom>
          <a:noFill/>
        </p:spPr>
        <p:txBody>
          <a:bodyPr wrap="none" rtlCol="0">
            <a:spAutoFit/>
          </a:bodyPr>
          <a:lstStyle/>
          <a:p>
            <a:r>
              <a:rPr lang="en-GB" b="1" dirty="0" err="1" smtClean="0"/>
              <a:t>Empirique</a:t>
            </a:r>
            <a:endParaRPr lang="en-GB" b="1" dirty="0"/>
          </a:p>
        </p:txBody>
      </p:sp>
      <p:sp>
        <p:nvSpPr>
          <p:cNvPr id="8" name="Down Arrow 7"/>
          <p:cNvSpPr/>
          <p:nvPr/>
        </p:nvSpPr>
        <p:spPr>
          <a:xfrm>
            <a:off x="7252292" y="2190726"/>
            <a:ext cx="213652" cy="8546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6848727" y="3099475"/>
            <a:ext cx="1165816" cy="369332"/>
          </a:xfrm>
          <a:prstGeom prst="rect">
            <a:avLst/>
          </a:prstGeom>
          <a:noFill/>
        </p:spPr>
        <p:txBody>
          <a:bodyPr wrap="none" rtlCol="0">
            <a:spAutoFit/>
          </a:bodyPr>
          <a:lstStyle/>
          <a:p>
            <a:r>
              <a:rPr lang="en-GB" b="1" dirty="0" err="1" smtClean="0"/>
              <a:t>Théorique</a:t>
            </a:r>
            <a:endParaRPr lang="en-GB" b="1" dirty="0"/>
          </a:p>
        </p:txBody>
      </p:sp>
    </p:spTree>
    <p:extLst>
      <p:ext uri="{BB962C8B-B14F-4D97-AF65-F5344CB8AC3E}">
        <p14:creationId xmlns:p14="http://schemas.microsoft.com/office/powerpoint/2010/main" val="4151605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Généalogie d’une réflexion</a:t>
            </a:r>
            <a:endParaRPr lang="fr-FR" sz="3600" dirty="0">
              <a:solidFill>
                <a:srgbClr val="0000FF"/>
              </a:solidFill>
            </a:endParaRPr>
          </a:p>
        </p:txBody>
      </p:sp>
      <p:sp>
        <p:nvSpPr>
          <p:cNvPr id="9" name="ZoneTexte 8"/>
          <p:cNvSpPr txBox="1"/>
          <p:nvPr/>
        </p:nvSpPr>
        <p:spPr>
          <a:xfrm>
            <a:off x="4287916" y="781236"/>
            <a:ext cx="4643020" cy="4247317"/>
          </a:xfrm>
          <a:prstGeom prst="rect">
            <a:avLst/>
          </a:prstGeom>
          <a:noFill/>
        </p:spPr>
        <p:txBody>
          <a:bodyPr wrap="square" rtlCol="0">
            <a:spAutoFit/>
          </a:bodyPr>
          <a:lstStyle/>
          <a:p>
            <a:pPr marL="342900" indent="-342900">
              <a:buFont typeface="+mj-lt"/>
              <a:buAutoNum type="arabicPeriod"/>
            </a:pPr>
            <a:r>
              <a:rPr lang="fr-FR" dirty="0" smtClean="0"/>
              <a:t>Thèse sur la </a:t>
            </a:r>
            <a:r>
              <a:rPr lang="fr-FR" b="1" dirty="0" smtClean="0"/>
              <a:t>modélisation des flux de carbone et d’eau </a:t>
            </a:r>
            <a:r>
              <a:rPr lang="fr-FR" dirty="0" smtClean="0"/>
              <a:t>dans les forêts</a:t>
            </a:r>
          </a:p>
          <a:p>
            <a:pPr marL="342900" indent="-342900">
              <a:buFont typeface="+mj-lt"/>
              <a:buAutoNum type="arabicPeriod"/>
            </a:pPr>
            <a:endParaRPr lang="fr-FR" dirty="0" smtClean="0"/>
          </a:p>
          <a:p>
            <a:pPr marL="342900" indent="-342900">
              <a:buFont typeface="+mj-lt"/>
              <a:buAutoNum type="arabicPeriod"/>
            </a:pPr>
            <a:r>
              <a:rPr lang="fr-FR" dirty="0" smtClean="0"/>
              <a:t>Rendre </a:t>
            </a:r>
            <a:r>
              <a:rPr lang="fr-FR" b="1" dirty="0" smtClean="0"/>
              <a:t>générique</a:t>
            </a:r>
            <a:r>
              <a:rPr lang="fr-FR" dirty="0" smtClean="0"/>
              <a:t> un modèle développé pour le Hêtre</a:t>
            </a:r>
          </a:p>
          <a:p>
            <a:pPr marL="342900" indent="-342900">
              <a:buFont typeface="+mj-lt"/>
              <a:buAutoNum type="arabicPeriod"/>
            </a:pPr>
            <a:endParaRPr lang="fr-FR" dirty="0" smtClean="0"/>
          </a:p>
          <a:p>
            <a:pPr marL="342900" indent="-342900">
              <a:buFont typeface="+mj-lt"/>
              <a:buAutoNum type="arabicPeriod"/>
            </a:pPr>
            <a:r>
              <a:rPr lang="fr-FR" dirty="0" smtClean="0"/>
              <a:t>Recruté pour travailler sur la </a:t>
            </a:r>
            <a:r>
              <a:rPr lang="fr-FR" b="1" dirty="0" smtClean="0"/>
              <a:t>dynamique des forêts mélangées</a:t>
            </a:r>
          </a:p>
          <a:p>
            <a:pPr marL="342900" indent="-342900">
              <a:buFont typeface="+mj-lt"/>
              <a:buAutoNum type="arabicPeriod"/>
            </a:pPr>
            <a:endParaRPr lang="fr-FR" dirty="0" smtClean="0"/>
          </a:p>
          <a:p>
            <a:pPr marL="342900" indent="-342900">
              <a:buFont typeface="+mj-lt"/>
              <a:buAutoNum type="arabicPeriod"/>
            </a:pPr>
            <a:r>
              <a:rPr lang="fr-FR" dirty="0" smtClean="0"/>
              <a:t>ANR sur la </a:t>
            </a:r>
            <a:r>
              <a:rPr lang="fr-FR" b="1" dirty="0" smtClean="0"/>
              <a:t>mortalité</a:t>
            </a:r>
            <a:r>
              <a:rPr lang="fr-FR" dirty="0" smtClean="0"/>
              <a:t> des arbres</a:t>
            </a:r>
          </a:p>
          <a:p>
            <a:pPr marL="342900" indent="-342900">
              <a:buFont typeface="+mj-lt"/>
              <a:buAutoNum type="arabicPeriod"/>
            </a:pPr>
            <a:endParaRPr lang="fr-FR" dirty="0" smtClean="0"/>
          </a:p>
          <a:p>
            <a:pPr marL="342900" indent="-342900">
              <a:buFont typeface="+mj-lt"/>
              <a:buAutoNum type="arabicPeriod"/>
            </a:pPr>
            <a:r>
              <a:rPr lang="fr-FR" dirty="0" smtClean="0"/>
              <a:t>Lien avec la </a:t>
            </a:r>
            <a:r>
              <a:rPr lang="fr-FR" b="1" dirty="0" smtClean="0"/>
              <a:t>biologie évolutive</a:t>
            </a:r>
            <a:r>
              <a:rPr lang="fr-FR" dirty="0" smtClean="0"/>
              <a:t> </a:t>
            </a:r>
          </a:p>
          <a:p>
            <a:pPr marL="342900" indent="-342900">
              <a:buFont typeface="+mj-lt"/>
              <a:buAutoNum type="arabicPeriod"/>
            </a:pPr>
            <a:endParaRPr lang="fr-FR" dirty="0"/>
          </a:p>
          <a:p>
            <a:pPr marL="342900" indent="-342900">
              <a:buFont typeface="+mj-lt"/>
              <a:buAutoNum type="arabicPeriod"/>
            </a:pPr>
            <a:r>
              <a:rPr lang="fr-FR" dirty="0" smtClean="0"/>
              <a:t>Champs de recherche actuel: </a:t>
            </a:r>
            <a:r>
              <a:rPr lang="fr-FR" b="1" dirty="0" smtClean="0"/>
              <a:t>Adaptation des forêts </a:t>
            </a:r>
            <a:r>
              <a:rPr lang="fr-FR" dirty="0" smtClean="0"/>
              <a:t>au changement climatique </a:t>
            </a:r>
            <a:endParaRPr lang="en-US" dirty="0"/>
          </a:p>
        </p:txBody>
      </p:sp>
      <p:grpSp>
        <p:nvGrpSpPr>
          <p:cNvPr id="8" name="Groupe 7"/>
          <p:cNvGrpSpPr/>
          <p:nvPr/>
        </p:nvGrpSpPr>
        <p:grpSpPr>
          <a:xfrm>
            <a:off x="501716" y="6097836"/>
            <a:ext cx="2134951" cy="702217"/>
            <a:chOff x="501717" y="6155783"/>
            <a:chExt cx="1793889" cy="520982"/>
          </a:xfrm>
        </p:grpSpPr>
        <p:sp>
          <p:nvSpPr>
            <p:cNvPr id="12" name="Ellipse 11"/>
            <p:cNvSpPr/>
            <p:nvPr/>
          </p:nvSpPr>
          <p:spPr>
            <a:xfrm>
              <a:off x="501717" y="6155783"/>
              <a:ext cx="1571347"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ZoneTexte 9"/>
            <p:cNvSpPr txBox="1"/>
            <p:nvPr/>
          </p:nvSpPr>
          <p:spPr>
            <a:xfrm>
              <a:off x="501717" y="6231608"/>
              <a:ext cx="1793889" cy="369332"/>
            </a:xfrm>
            <a:prstGeom prst="rect">
              <a:avLst/>
            </a:prstGeom>
            <a:noFill/>
          </p:spPr>
          <p:txBody>
            <a:bodyPr wrap="none" rtlCol="0">
              <a:spAutoFit/>
            </a:bodyPr>
            <a:lstStyle/>
            <a:p>
              <a:r>
                <a:rPr lang="fr-FR" b="1" dirty="0" smtClean="0">
                  <a:solidFill>
                    <a:srgbClr val="C00000"/>
                  </a:solidFill>
                </a:rPr>
                <a:t>Pluralité d’objets</a:t>
              </a:r>
              <a:endParaRPr lang="en-US" b="1" dirty="0">
                <a:solidFill>
                  <a:srgbClr val="C00000"/>
                </a:solidFill>
              </a:endParaRPr>
            </a:p>
          </p:txBody>
        </p:sp>
      </p:grpSp>
      <p:sp>
        <p:nvSpPr>
          <p:cNvPr id="13" name="Ellipse 12"/>
          <p:cNvSpPr/>
          <p:nvPr/>
        </p:nvSpPr>
        <p:spPr>
          <a:xfrm>
            <a:off x="3010997" y="6230975"/>
            <a:ext cx="1782933"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ZoneTexte 10"/>
          <p:cNvSpPr txBox="1"/>
          <p:nvPr/>
        </p:nvSpPr>
        <p:spPr>
          <a:xfrm>
            <a:off x="2975485" y="6301506"/>
            <a:ext cx="1865254" cy="369332"/>
          </a:xfrm>
          <a:prstGeom prst="rect">
            <a:avLst/>
          </a:prstGeom>
          <a:noFill/>
        </p:spPr>
        <p:txBody>
          <a:bodyPr wrap="none" rtlCol="0">
            <a:spAutoFit/>
          </a:bodyPr>
          <a:lstStyle/>
          <a:p>
            <a:r>
              <a:rPr lang="fr-FR" b="1" dirty="0" smtClean="0">
                <a:solidFill>
                  <a:srgbClr val="C00000"/>
                </a:solidFill>
              </a:rPr>
              <a:t>Interdisciplinarité</a:t>
            </a:r>
            <a:endParaRPr lang="en-US" b="1" dirty="0">
              <a:solidFill>
                <a:srgbClr val="C00000"/>
              </a:solidFill>
            </a:endParaRPr>
          </a:p>
        </p:txBody>
      </p:sp>
      <p:pic>
        <p:nvPicPr>
          <p:cNvPr id="14" name="Picture 3" descr="Treps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120" y="5035120"/>
            <a:ext cx="2734321" cy="1822880"/>
          </a:xfrm>
          <a:prstGeom prst="rect">
            <a:avLst/>
          </a:prstGeom>
        </p:spPr>
      </p:pic>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031" y="493889"/>
            <a:ext cx="3716432" cy="2787324"/>
          </a:xfrm>
          <a:prstGeom prst="rect">
            <a:avLst/>
          </a:prstGeom>
        </p:spPr>
      </p:pic>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4617" y="3429000"/>
            <a:ext cx="1772760" cy="2363680"/>
          </a:xfrm>
          <a:prstGeom prst="rect">
            <a:avLst/>
          </a:prstGeom>
        </p:spPr>
      </p:pic>
      <p:pic>
        <p:nvPicPr>
          <p:cNvPr id="4" name="Imag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031" y="3429000"/>
            <a:ext cx="1761829" cy="2349105"/>
          </a:xfrm>
          <a:prstGeom prst="rect">
            <a:avLst/>
          </a:prstGeom>
        </p:spPr>
      </p:pic>
      <p:sp>
        <p:nvSpPr>
          <p:cNvPr id="15" name="Espace réservé du numéro de diapositive 14"/>
          <p:cNvSpPr>
            <a:spLocks noGrp="1"/>
          </p:cNvSpPr>
          <p:nvPr>
            <p:ph type="sldNum" sz="quarter" idx="12"/>
          </p:nvPr>
        </p:nvSpPr>
        <p:spPr/>
        <p:txBody>
          <a:bodyPr/>
          <a:lstStyle/>
          <a:p>
            <a:fld id="{94134CBC-74DF-8E49-A4D0-A43DA108708C}" type="slidenum">
              <a:rPr lang="en-AU" smtClean="0"/>
              <a:t>3</a:t>
            </a:fld>
            <a:endParaRPr lang="en-AU"/>
          </a:p>
        </p:txBody>
      </p:sp>
    </p:spTree>
    <p:extLst>
      <p:ext uri="{BB962C8B-B14F-4D97-AF65-F5344CB8AC3E}">
        <p14:creationId xmlns:p14="http://schemas.microsoft.com/office/powerpoint/2010/main" val="2264984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4134CBC-74DF-8E49-A4D0-A43DA108708C}" type="slidenum">
              <a:rPr lang="en-AU" smtClean="0"/>
              <a:t>30</a:t>
            </a:fld>
            <a:endParaRPr lang="en-AU"/>
          </a:p>
        </p:txBody>
      </p:sp>
      <p:graphicFrame>
        <p:nvGraphicFramePr>
          <p:cNvPr id="5" name="Objet 4"/>
          <p:cNvGraphicFramePr>
            <a:graphicFrameLocks noChangeAspect="1"/>
          </p:cNvGraphicFramePr>
          <p:nvPr>
            <p:extLst>
              <p:ext uri="{D42A27DB-BD31-4B8C-83A1-F6EECF244321}">
                <p14:modId xmlns:p14="http://schemas.microsoft.com/office/powerpoint/2010/main" val="2969709503"/>
              </p:ext>
            </p:extLst>
          </p:nvPr>
        </p:nvGraphicFramePr>
        <p:xfrm>
          <a:off x="420687" y="1076610"/>
          <a:ext cx="8266113" cy="3721100"/>
        </p:xfrm>
        <a:graphic>
          <a:graphicData uri="http://schemas.openxmlformats.org/presentationml/2006/ole">
            <mc:AlternateContent xmlns:mc="http://schemas.openxmlformats.org/markup-compatibility/2006">
              <mc:Choice xmlns:v="urn:schemas-microsoft-com:vml" Requires="v">
                <p:oleObj spid="_x0000_s22563" name="Document" r:id="rId3" imgW="5714280" imgH="2568960" progId="Word.Document.12">
                  <p:link updateAutomatic="1"/>
                </p:oleObj>
              </mc:Choice>
              <mc:Fallback>
                <p:oleObj name="Document" r:id="rId3" imgW="5714280" imgH="2568960" progId="Word.Document.12">
                  <p:link updateAutomatic="1"/>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7" y="1076610"/>
                        <a:ext cx="826611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7"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
        <p:nvSpPr>
          <p:cNvPr id="8" name="TextBox 7"/>
          <p:cNvSpPr txBox="1"/>
          <p:nvPr/>
        </p:nvSpPr>
        <p:spPr>
          <a:xfrm>
            <a:off x="3615160" y="4840052"/>
            <a:ext cx="4882362" cy="369332"/>
          </a:xfrm>
          <a:prstGeom prst="rect">
            <a:avLst/>
          </a:prstGeom>
          <a:noFill/>
        </p:spPr>
        <p:txBody>
          <a:bodyPr wrap="none" rtlCol="0">
            <a:spAutoFit/>
          </a:bodyPr>
          <a:lstStyle/>
          <a:p>
            <a:r>
              <a:rPr lang="fr-FR" b="1" i="1" dirty="0" smtClean="0"/>
              <a:t>Ernst Gödel dans les Max </a:t>
            </a:r>
            <a:r>
              <a:rPr lang="fr-FR" b="1" i="1" dirty="0" err="1" smtClean="0"/>
              <a:t>Phils</a:t>
            </a:r>
            <a:r>
              <a:rPr lang="fr-FR" b="1" i="1" dirty="0" smtClean="0"/>
              <a:t> (Source G. Crocco)</a:t>
            </a:r>
            <a:endParaRPr lang="fr-FR" b="1" i="1" dirty="0"/>
          </a:p>
        </p:txBody>
      </p:sp>
      <p:sp>
        <p:nvSpPr>
          <p:cNvPr id="9" name="Title 1"/>
          <p:cNvSpPr>
            <a:spLocks noGrp="1"/>
          </p:cNvSpPr>
          <p:nvPr>
            <p:ph type="title"/>
          </p:nvPr>
        </p:nvSpPr>
        <p:spPr>
          <a:xfrm>
            <a:off x="514924" y="654752"/>
            <a:ext cx="7977332" cy="590533"/>
          </a:xfrm>
        </p:spPr>
        <p:txBody>
          <a:bodyPr>
            <a:normAutofit/>
          </a:bodyPr>
          <a:lstStyle/>
          <a:p>
            <a:pPr algn="l"/>
            <a:r>
              <a:rPr lang="fr-FR" sz="2400" dirty="0" smtClean="0"/>
              <a:t>La notion d’espace des concepts</a:t>
            </a:r>
            <a:endParaRPr lang="fr-FR" sz="2400" dirty="0"/>
          </a:p>
        </p:txBody>
      </p:sp>
      <p:sp>
        <p:nvSpPr>
          <p:cNvPr id="10" name="Rectangle 9"/>
          <p:cNvSpPr/>
          <p:nvPr/>
        </p:nvSpPr>
        <p:spPr>
          <a:xfrm>
            <a:off x="825639" y="5253534"/>
            <a:ext cx="7031095" cy="923330"/>
          </a:xfrm>
          <a:prstGeom prst="rect">
            <a:avLst/>
          </a:prstGeom>
        </p:spPr>
        <p:txBody>
          <a:bodyPr wrap="square">
            <a:spAutoFit/>
          </a:bodyPr>
          <a:lstStyle/>
          <a:p>
            <a:r>
              <a:rPr lang="fr-FR" dirty="0" smtClean="0">
                <a:solidFill>
                  <a:srgbClr val="002060"/>
                </a:solidFill>
              </a:rPr>
              <a:t>On </a:t>
            </a:r>
            <a:r>
              <a:rPr lang="fr-FR" dirty="0">
                <a:solidFill>
                  <a:srgbClr val="002060"/>
                </a:solidFill>
              </a:rPr>
              <a:t>part du réel, on passe par le concept pour mieux revenir à l’essence du </a:t>
            </a:r>
            <a:r>
              <a:rPr lang="fr-FR" dirty="0" smtClean="0">
                <a:solidFill>
                  <a:srgbClr val="002060"/>
                </a:solidFill>
              </a:rPr>
              <a:t>réel =&gt; au sauve le réalisme des concepts par une dynamique (</a:t>
            </a:r>
            <a:r>
              <a:rPr lang="fr-FR" i="1" dirty="0" smtClean="0">
                <a:solidFill>
                  <a:srgbClr val="002060"/>
                </a:solidFill>
              </a:rPr>
              <a:t>dialectique)</a:t>
            </a:r>
            <a:r>
              <a:rPr lang="fr-FR" dirty="0" smtClean="0">
                <a:solidFill>
                  <a:srgbClr val="002060"/>
                </a:solidFill>
              </a:rPr>
              <a:t> entre les deux colonnes</a:t>
            </a:r>
            <a:endParaRPr lang="en-US" dirty="0">
              <a:solidFill>
                <a:srgbClr val="002060"/>
              </a:solidFill>
            </a:endParaRPr>
          </a:p>
        </p:txBody>
      </p:sp>
      <p:sp>
        <p:nvSpPr>
          <p:cNvPr id="11" name="Flèche droite 10"/>
          <p:cNvSpPr/>
          <p:nvPr/>
        </p:nvSpPr>
        <p:spPr>
          <a:xfrm>
            <a:off x="105530" y="5653055"/>
            <a:ext cx="630314" cy="2966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202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280" y="769631"/>
            <a:ext cx="6718604" cy="923330"/>
          </a:xfrm>
          <a:prstGeom prst="rect">
            <a:avLst/>
          </a:prstGeom>
        </p:spPr>
        <p:txBody>
          <a:bodyPr wrap="square">
            <a:spAutoFit/>
          </a:bodyPr>
          <a:lstStyle/>
          <a:p>
            <a:r>
              <a:rPr lang="fr-FR" dirty="0"/>
              <a:t> « </a:t>
            </a:r>
            <a:r>
              <a:rPr lang="fr-FR" i="1" dirty="0"/>
              <a:t>La vérité (ou les vérités), sont une partie de la réalité, la réalité étant constitué de deux parties, à savoir les choses et les faits (ces derniers étant les liaisons entre les choses) </a:t>
            </a:r>
            <a:r>
              <a:rPr lang="fr-FR" dirty="0"/>
              <a:t>» p20  </a:t>
            </a:r>
            <a:endParaRPr lang="en-GB" dirty="0"/>
          </a:p>
        </p:txBody>
      </p:sp>
      <p:pic>
        <p:nvPicPr>
          <p:cNvPr id="10" name="Picture 9" descr="Drawing-Of-A-Womans-Tors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699" y="3637471"/>
            <a:ext cx="1871472" cy="2374392"/>
          </a:xfrm>
          <a:prstGeom prst="rect">
            <a:avLst/>
          </a:prstGeom>
        </p:spPr>
      </p:pic>
      <p:sp>
        <p:nvSpPr>
          <p:cNvPr id="12" name="Rectangle 11"/>
          <p:cNvSpPr/>
          <p:nvPr/>
        </p:nvSpPr>
        <p:spPr>
          <a:xfrm>
            <a:off x="195058" y="2028811"/>
            <a:ext cx="4572000" cy="1477328"/>
          </a:xfrm>
          <a:prstGeom prst="rect">
            <a:avLst/>
          </a:prstGeom>
        </p:spPr>
        <p:txBody>
          <a:bodyPr>
            <a:spAutoFit/>
          </a:bodyPr>
          <a:lstStyle/>
          <a:p>
            <a:r>
              <a:rPr lang="fr-FR" dirty="0"/>
              <a:t>« </a:t>
            </a:r>
            <a:r>
              <a:rPr lang="fr-FR" i="1" dirty="0"/>
              <a:t>…nous ne voyons rien de nouveau (dans le ciel des concepts) lorsqu’on regarde une chose à la lumière d’un concept, mais seulement lorsqu’on regarde une chose et un concept à la lumière de </a:t>
            </a:r>
            <a:r>
              <a:rPr lang="fr-FR" i="1" dirty="0">
                <a:sym typeface="Symbol"/>
              </a:rPr>
              <a:t></a:t>
            </a:r>
            <a:r>
              <a:rPr lang="fr-FR" i="1" dirty="0"/>
              <a:t> (ou de la vérité) </a:t>
            </a:r>
            <a:r>
              <a:rPr lang="fr-FR" dirty="0"/>
              <a:t>» Max Phil X, p11</a:t>
            </a:r>
            <a:endParaRPr lang="en-GB" dirty="0"/>
          </a:p>
        </p:txBody>
      </p:sp>
      <p:sp>
        <p:nvSpPr>
          <p:cNvPr id="13" name="Right Arrow 12"/>
          <p:cNvSpPr/>
          <p:nvPr/>
        </p:nvSpPr>
        <p:spPr>
          <a:xfrm>
            <a:off x="5000838" y="2555776"/>
            <a:ext cx="762322" cy="278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5902325" y="2028811"/>
            <a:ext cx="3063800" cy="2308324"/>
          </a:xfrm>
          <a:prstGeom prst="rect">
            <a:avLst/>
          </a:prstGeom>
          <a:solidFill>
            <a:schemeClr val="accent6">
              <a:lumMod val="60000"/>
              <a:lumOff val="40000"/>
            </a:schemeClr>
          </a:solidFill>
          <a:ln>
            <a:solidFill>
              <a:srgbClr val="660066"/>
            </a:solidFill>
          </a:ln>
        </p:spPr>
        <p:txBody>
          <a:bodyPr wrap="square">
            <a:spAutoFit/>
          </a:bodyPr>
          <a:lstStyle/>
          <a:p>
            <a:r>
              <a:rPr lang="fr-FR" dirty="0">
                <a:solidFill>
                  <a:srgbClr val="403152"/>
                </a:solidFill>
              </a:rPr>
              <a:t>on applique un prédicat à un sujet et on regarde dans les faits si l’énoncé produit est </a:t>
            </a:r>
            <a:r>
              <a:rPr lang="fr-FR" dirty="0" smtClean="0">
                <a:solidFill>
                  <a:srgbClr val="403152"/>
                </a:solidFill>
              </a:rPr>
              <a:t>vrai =&gt; En </a:t>
            </a:r>
            <a:r>
              <a:rPr lang="fr-FR" dirty="0">
                <a:solidFill>
                  <a:srgbClr val="403152"/>
                </a:solidFill>
              </a:rPr>
              <a:t>modélisation on applique une relation théorique à un cas concret et on confronte le résultat aux observations</a:t>
            </a:r>
            <a:r>
              <a:rPr lang="en-GB" dirty="0">
                <a:solidFill>
                  <a:srgbClr val="403152"/>
                </a:solidFill>
              </a:rPr>
              <a:t> </a:t>
            </a:r>
            <a:endParaRPr lang="fr-FR" dirty="0">
              <a:solidFill>
                <a:srgbClr val="403152"/>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31</a:t>
            </a:fld>
            <a:endParaRPr lang="en-AU"/>
          </a:p>
        </p:txBody>
      </p:sp>
      <p:sp>
        <p:nvSpPr>
          <p:cNvPr id="15"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6"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100" dirty="0">
                <a:solidFill>
                  <a:srgbClr val="0000FF"/>
                </a:solidFill>
              </a:rPr>
              <a:t>Revisiter ces problèmes philosophiques avec Gödel</a:t>
            </a:r>
          </a:p>
        </p:txBody>
      </p:sp>
    </p:spTree>
    <p:extLst>
      <p:ext uri="{BB962C8B-B14F-4D97-AF65-F5344CB8AC3E}">
        <p14:creationId xmlns:p14="http://schemas.microsoft.com/office/powerpoint/2010/main" val="2155200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4134CBC-74DF-8E49-A4D0-A43DA108708C}" type="slidenum">
              <a:rPr lang="en-AU" smtClean="0"/>
              <a:t>32</a:t>
            </a:fld>
            <a:endParaRPr lang="en-AU"/>
          </a:p>
        </p:txBody>
      </p:sp>
      <p:pic>
        <p:nvPicPr>
          <p:cNvPr id="5" name="Pictur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7437" y="2581694"/>
            <a:ext cx="3639592" cy="2459310"/>
          </a:xfrm>
          <a:prstGeom prst="rect">
            <a:avLst/>
          </a:prstGeom>
          <a:noFill/>
          <a:ln>
            <a:noFill/>
          </a:ln>
        </p:spPr>
      </p:pic>
      <p:pic>
        <p:nvPicPr>
          <p:cNvPr id="6" name="Pictur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4667" y="2687726"/>
            <a:ext cx="3363533" cy="2353278"/>
          </a:xfrm>
          <a:prstGeom prst="rect">
            <a:avLst/>
          </a:prstGeom>
          <a:noFill/>
          <a:ln>
            <a:noFill/>
          </a:ln>
        </p:spPr>
      </p:pic>
      <p:sp>
        <p:nvSpPr>
          <p:cNvPr id="2" name="TextBox 1"/>
          <p:cNvSpPr txBox="1"/>
          <p:nvPr/>
        </p:nvSpPr>
        <p:spPr>
          <a:xfrm>
            <a:off x="907437" y="1531254"/>
            <a:ext cx="5223079" cy="369332"/>
          </a:xfrm>
          <a:prstGeom prst="rect">
            <a:avLst/>
          </a:prstGeom>
          <a:noFill/>
        </p:spPr>
        <p:txBody>
          <a:bodyPr wrap="none" rtlCol="0">
            <a:spAutoFit/>
          </a:bodyPr>
          <a:lstStyle/>
          <a:p>
            <a:r>
              <a:rPr lang="en-GB" b="1" dirty="0" smtClean="0"/>
              <a:t>Le point de </a:t>
            </a:r>
            <a:r>
              <a:rPr lang="en-GB" b="1" dirty="0" err="1" smtClean="0"/>
              <a:t>vue</a:t>
            </a:r>
            <a:r>
              <a:rPr lang="en-GB" b="1" dirty="0" smtClean="0"/>
              <a:t> </a:t>
            </a:r>
            <a:r>
              <a:rPr lang="en-GB" b="1" dirty="0" err="1" smtClean="0"/>
              <a:t>est</a:t>
            </a:r>
            <a:r>
              <a:rPr lang="en-GB" b="1" dirty="0" smtClean="0"/>
              <a:t> </a:t>
            </a:r>
            <a:r>
              <a:rPr lang="en-GB" b="1" dirty="0" err="1" smtClean="0"/>
              <a:t>déterminé</a:t>
            </a:r>
            <a:r>
              <a:rPr lang="en-GB" b="1" dirty="0" smtClean="0"/>
              <a:t> par la question </a:t>
            </a:r>
            <a:r>
              <a:rPr lang="en-GB" b="1" dirty="0" err="1" smtClean="0"/>
              <a:t>posée</a:t>
            </a:r>
            <a:r>
              <a:rPr lang="en-GB" b="1" dirty="0" smtClean="0"/>
              <a:t>: </a:t>
            </a:r>
            <a:endParaRPr lang="en-GB" b="1" dirty="0"/>
          </a:p>
        </p:txBody>
      </p:sp>
      <p:sp>
        <p:nvSpPr>
          <p:cNvPr id="8"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9"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Tree>
    <p:extLst>
      <p:ext uri="{BB962C8B-B14F-4D97-AF65-F5344CB8AC3E}">
        <p14:creationId xmlns:p14="http://schemas.microsoft.com/office/powerpoint/2010/main" val="3749293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4134CBC-74DF-8E49-A4D0-A43DA108708C}" type="slidenum">
              <a:rPr lang="en-AU" smtClean="0"/>
              <a:t>33</a:t>
            </a:fld>
            <a:endParaRPr lang="en-AU"/>
          </a:p>
        </p:txBody>
      </p:sp>
      <p:pic>
        <p:nvPicPr>
          <p:cNvPr id="25602" name="Picture 1" descr="Description: Slid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4451" y="549917"/>
            <a:ext cx="7261934" cy="54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
        <p:nvSpPr>
          <p:cNvPr id="7"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Tree>
    <p:extLst>
      <p:ext uri="{BB962C8B-B14F-4D97-AF65-F5344CB8AC3E}">
        <p14:creationId xmlns:p14="http://schemas.microsoft.com/office/powerpoint/2010/main" val="3785165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4134CBC-74DF-8E49-A4D0-A43DA108708C}" type="slidenum">
              <a:rPr lang="en-AU" smtClean="0"/>
              <a:t>34</a:t>
            </a:fld>
            <a:endParaRPr lang="en-AU"/>
          </a:p>
        </p:txBody>
      </p:sp>
      <p:sp>
        <p:nvSpPr>
          <p:cNvPr id="5" name="Rectangle 4"/>
          <p:cNvSpPr/>
          <p:nvPr/>
        </p:nvSpPr>
        <p:spPr>
          <a:xfrm>
            <a:off x="529306" y="1530876"/>
            <a:ext cx="6165115" cy="3693319"/>
          </a:xfrm>
          <a:prstGeom prst="rect">
            <a:avLst/>
          </a:prstGeom>
        </p:spPr>
        <p:txBody>
          <a:bodyPr wrap="square">
            <a:spAutoFit/>
          </a:bodyPr>
          <a:lstStyle/>
          <a:p>
            <a:pPr marL="285750" indent="-285750">
              <a:buFont typeface="Arial"/>
              <a:buChar char="•"/>
            </a:pPr>
            <a:r>
              <a:rPr lang="fr-FR" dirty="0" smtClean="0"/>
              <a:t>Le </a:t>
            </a:r>
            <a:r>
              <a:rPr lang="fr-FR" b="1" dirty="0" smtClean="0"/>
              <a:t>monde</a:t>
            </a:r>
            <a:r>
              <a:rPr lang="fr-FR" dirty="0" smtClean="0"/>
              <a:t> est un échiquier dont </a:t>
            </a:r>
            <a:r>
              <a:rPr lang="fr-FR" dirty="0"/>
              <a:t>o</a:t>
            </a:r>
            <a:r>
              <a:rPr lang="fr-FR" dirty="0" smtClean="0"/>
              <a:t>n </a:t>
            </a:r>
            <a:r>
              <a:rPr lang="fr-FR" dirty="0"/>
              <a:t>ne connaît </a:t>
            </a:r>
            <a:r>
              <a:rPr lang="fr-FR" dirty="0" smtClean="0"/>
              <a:t>pas les règles de déplacement des pièces. </a:t>
            </a:r>
          </a:p>
          <a:p>
            <a:pPr marL="285750" indent="-285750">
              <a:buFont typeface="Arial"/>
              <a:buChar char="•"/>
            </a:pPr>
            <a:r>
              <a:rPr lang="fr-FR" dirty="0" smtClean="0"/>
              <a:t>Le </a:t>
            </a:r>
            <a:r>
              <a:rPr lang="fr-FR" dirty="0"/>
              <a:t>but du jeu est </a:t>
            </a:r>
            <a:r>
              <a:rPr lang="fr-FR" b="1" dirty="0"/>
              <a:t>de connaître les règles de </a:t>
            </a:r>
            <a:r>
              <a:rPr lang="fr-FR" b="1" dirty="0" smtClean="0"/>
              <a:t>déplacement </a:t>
            </a:r>
            <a:r>
              <a:rPr lang="fr-FR" dirty="0" smtClean="0"/>
              <a:t>des </a:t>
            </a:r>
            <a:r>
              <a:rPr lang="fr-FR" dirty="0"/>
              <a:t>pièces. </a:t>
            </a:r>
            <a:endParaRPr lang="fr-FR" dirty="0" smtClean="0"/>
          </a:p>
          <a:p>
            <a:pPr marL="285750" indent="-285750">
              <a:buFont typeface="Arial"/>
              <a:buChar char="•"/>
            </a:pPr>
            <a:r>
              <a:rPr lang="fr-FR" dirty="0" smtClean="0"/>
              <a:t>On crée un échiquier </a:t>
            </a:r>
            <a:r>
              <a:rPr lang="fr-FR" b="1" dirty="0" smtClean="0"/>
              <a:t>imaginaire</a:t>
            </a:r>
            <a:r>
              <a:rPr lang="fr-FR" dirty="0" smtClean="0"/>
              <a:t>  qui est l’</a:t>
            </a:r>
            <a:r>
              <a:rPr lang="fr-FR" dirty="0"/>
              <a:t>e</a:t>
            </a:r>
            <a:r>
              <a:rPr lang="fr-FR" dirty="0" smtClean="0"/>
              <a:t>space des concepts </a:t>
            </a:r>
          </a:p>
          <a:p>
            <a:pPr marL="285750" indent="-285750">
              <a:buFont typeface="Arial"/>
              <a:buChar char="•"/>
            </a:pPr>
            <a:r>
              <a:rPr lang="fr-FR" dirty="0"/>
              <a:t>C</a:t>
            </a:r>
            <a:r>
              <a:rPr lang="fr-FR" dirty="0" smtClean="0"/>
              <a:t>’est l’échiquier sur lequel on </a:t>
            </a:r>
            <a:r>
              <a:rPr lang="fr-FR" b="1" dirty="0" smtClean="0"/>
              <a:t>envisage les déplacements possibles des pièces</a:t>
            </a:r>
            <a:endParaRPr lang="fr-FR" dirty="0"/>
          </a:p>
          <a:p>
            <a:pPr marL="285750" indent="-285750">
              <a:buFont typeface="Arial"/>
              <a:buChar char="•"/>
            </a:pPr>
            <a:r>
              <a:rPr lang="fr-FR" dirty="0" smtClean="0"/>
              <a:t>Le </a:t>
            </a:r>
            <a:r>
              <a:rPr lang="fr-FR" b="1" dirty="0"/>
              <a:t>Sinn</a:t>
            </a:r>
            <a:r>
              <a:rPr lang="fr-FR" dirty="0"/>
              <a:t> c’est la désignation des pièces de l’échiquier. </a:t>
            </a:r>
            <a:endParaRPr lang="fr-FR" dirty="0" smtClean="0"/>
          </a:p>
          <a:p>
            <a:pPr marL="285750" indent="-285750">
              <a:buFont typeface="Arial"/>
              <a:buChar char="•"/>
            </a:pPr>
            <a:r>
              <a:rPr lang="fr-FR" dirty="0" smtClean="0"/>
              <a:t>La </a:t>
            </a:r>
            <a:r>
              <a:rPr lang="fr-FR" b="1" dirty="0" err="1"/>
              <a:t>bedeutung</a:t>
            </a:r>
            <a:r>
              <a:rPr lang="fr-FR" dirty="0"/>
              <a:t> est ce qui se passe quand on déplace certaines pièces au cours du </a:t>
            </a:r>
            <a:r>
              <a:rPr lang="fr-FR" dirty="0" smtClean="0"/>
              <a:t>temps: c’est leur règle de fonctionnement</a:t>
            </a:r>
          </a:p>
          <a:p>
            <a:pPr marL="285750" indent="-285750">
              <a:buFont typeface="Arial"/>
              <a:buChar char="•"/>
            </a:pPr>
            <a:r>
              <a:rPr lang="fr-FR" dirty="0"/>
              <a:t>Le </a:t>
            </a:r>
            <a:r>
              <a:rPr lang="fr-FR" b="1" dirty="0" err="1"/>
              <a:t>esti</a:t>
            </a:r>
            <a:r>
              <a:rPr lang="fr-FR" dirty="0"/>
              <a:t> le ciment c’est la main du joueur qui </a:t>
            </a:r>
            <a:r>
              <a:rPr lang="fr-FR" dirty="0" smtClean="0"/>
              <a:t>manipule la pièce d’échec d’abord </a:t>
            </a:r>
            <a:r>
              <a:rPr lang="fr-FR" b="1" dirty="0" smtClean="0"/>
              <a:t>virtuellement</a:t>
            </a:r>
            <a:r>
              <a:rPr lang="fr-FR" dirty="0" smtClean="0"/>
              <a:t> puis sur l’échiquier </a:t>
            </a:r>
            <a:r>
              <a:rPr lang="fr-FR" b="1" dirty="0" smtClean="0"/>
              <a:t>réel</a:t>
            </a:r>
            <a:endParaRPr lang="en-US" b="1" dirty="0"/>
          </a:p>
        </p:txBody>
      </p:sp>
      <p:sp>
        <p:nvSpPr>
          <p:cNvPr id="6" name="ZoneTexte 5"/>
          <p:cNvSpPr txBox="1"/>
          <p:nvPr/>
        </p:nvSpPr>
        <p:spPr>
          <a:xfrm>
            <a:off x="213064" y="674703"/>
            <a:ext cx="4562029" cy="369332"/>
          </a:xfrm>
          <a:prstGeom prst="rect">
            <a:avLst/>
          </a:prstGeom>
          <a:noFill/>
        </p:spPr>
        <p:txBody>
          <a:bodyPr wrap="none" rtlCol="0">
            <a:spAutoFit/>
          </a:bodyPr>
          <a:lstStyle/>
          <a:p>
            <a:r>
              <a:rPr lang="fr-FR" b="1" dirty="0" smtClean="0"/>
              <a:t>Espace des concepts </a:t>
            </a:r>
            <a:r>
              <a:rPr lang="fr-FR" dirty="0" smtClean="0"/>
              <a:t>: Allégorie de l’échiquier</a:t>
            </a:r>
            <a:endParaRPr lang="en-US" dirty="0"/>
          </a:p>
        </p:txBody>
      </p:sp>
      <p:sp>
        <p:nvSpPr>
          <p:cNvPr id="7"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
        <p:nvSpPr>
          <p:cNvPr id="8"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Tree>
    <p:extLst>
      <p:ext uri="{BB962C8B-B14F-4D97-AF65-F5344CB8AC3E}">
        <p14:creationId xmlns:p14="http://schemas.microsoft.com/office/powerpoint/2010/main" val="485288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36058" y="2484117"/>
            <a:ext cx="7062738" cy="3139321"/>
          </a:xfrm>
          <a:prstGeom prst="rect">
            <a:avLst/>
          </a:prstGeom>
          <a:noFill/>
        </p:spPr>
        <p:txBody>
          <a:bodyPr wrap="square" rtlCol="0">
            <a:spAutoFit/>
          </a:bodyPr>
          <a:lstStyle/>
          <a:p>
            <a:r>
              <a:rPr lang="fr-FR" b="1" dirty="0" smtClean="0"/>
              <a:t>Modélisation et espace des concepts</a:t>
            </a:r>
          </a:p>
          <a:p>
            <a:endParaRPr lang="fr-FR" dirty="0" smtClean="0"/>
          </a:p>
          <a:p>
            <a:pPr marL="285750" indent="-285750">
              <a:buFont typeface="Arial"/>
              <a:buChar char="•"/>
            </a:pPr>
            <a:r>
              <a:rPr lang="fr-FR" dirty="0" smtClean="0"/>
              <a:t>Espace des concepts n’est pas une image du monde réel: Image </a:t>
            </a:r>
            <a:r>
              <a:rPr lang="fr-FR" b="1" dirty="0" smtClean="0"/>
              <a:t>du monde potentiel</a:t>
            </a:r>
          </a:p>
          <a:p>
            <a:pPr marL="285750" indent="-285750">
              <a:buFont typeface="Arial"/>
              <a:buChar char="•"/>
            </a:pPr>
            <a:endParaRPr lang="fr-FR" dirty="0"/>
          </a:p>
          <a:p>
            <a:pPr marL="285750" indent="-285750">
              <a:buFont typeface="Arial"/>
              <a:buChar char="•"/>
            </a:pPr>
            <a:r>
              <a:rPr lang="fr-FR" dirty="0" smtClean="0"/>
              <a:t>Espace des concepts et modèle caractérisée par </a:t>
            </a:r>
            <a:r>
              <a:rPr lang="fr-FR" b="1" dirty="0" smtClean="0"/>
              <a:t>l’intentionnalité </a:t>
            </a:r>
          </a:p>
          <a:p>
            <a:pPr marL="285750" indent="-285750">
              <a:buFont typeface="Arial"/>
              <a:buChar char="•"/>
            </a:pPr>
            <a:endParaRPr lang="fr-FR" dirty="0" smtClean="0"/>
          </a:p>
          <a:p>
            <a:pPr marL="285750" indent="-285750">
              <a:buFont typeface="Arial"/>
              <a:buChar char="•"/>
            </a:pPr>
            <a:r>
              <a:rPr lang="fr-FR" dirty="0" smtClean="0"/>
              <a:t>Objectivité et lien au monde réel: </a:t>
            </a:r>
            <a:r>
              <a:rPr lang="fr-FR" b="1" dirty="0" smtClean="0"/>
              <a:t>application</a:t>
            </a:r>
            <a:r>
              <a:rPr lang="fr-FR" dirty="0" smtClean="0"/>
              <a:t> d’un prédicat à un objet idéel =&gt; faits potentiels comparés aux faits réels</a:t>
            </a:r>
          </a:p>
          <a:p>
            <a:pPr marL="285750" indent="-285750">
              <a:buFont typeface="Arial"/>
              <a:buChar char="•"/>
            </a:pPr>
            <a:endParaRPr lang="fr-FR" dirty="0" smtClean="0"/>
          </a:p>
          <a:p>
            <a:pPr marL="285750" indent="-285750">
              <a:buFont typeface="Arial"/>
              <a:buChar char="•"/>
            </a:pPr>
            <a:r>
              <a:rPr lang="fr-FR" dirty="0" smtClean="0"/>
              <a:t>Espace des concepts et </a:t>
            </a:r>
            <a:r>
              <a:rPr lang="fr-FR" b="1" dirty="0" smtClean="0"/>
              <a:t>troisième monde </a:t>
            </a:r>
            <a:r>
              <a:rPr lang="fr-FR" dirty="0" smtClean="0"/>
              <a:t>(Popper)</a:t>
            </a:r>
          </a:p>
        </p:txBody>
      </p:sp>
      <p:pic>
        <p:nvPicPr>
          <p:cNvPr id="12" name="Picture 11" descr="Five-Caricature-Head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73369"/>
            <a:ext cx="1720264" cy="2582053"/>
          </a:xfrm>
          <a:prstGeom prst="rect">
            <a:avLst/>
          </a:prstGeom>
        </p:spPr>
      </p:pic>
      <p:sp>
        <p:nvSpPr>
          <p:cNvPr id="13" name="Rectangle 12"/>
          <p:cNvSpPr/>
          <p:nvPr/>
        </p:nvSpPr>
        <p:spPr>
          <a:xfrm>
            <a:off x="213335" y="955579"/>
            <a:ext cx="5566650" cy="1200329"/>
          </a:xfrm>
          <a:prstGeom prst="rect">
            <a:avLst/>
          </a:prstGeom>
          <a:ln>
            <a:solidFill>
              <a:srgbClr val="660066"/>
            </a:solidFill>
          </a:ln>
        </p:spPr>
        <p:txBody>
          <a:bodyPr wrap="square">
            <a:spAutoFit/>
          </a:bodyPr>
          <a:lstStyle/>
          <a:p>
            <a:r>
              <a:rPr lang="fr-FR" dirty="0"/>
              <a:t>La science est le développement itératif, </a:t>
            </a:r>
            <a:r>
              <a:rPr lang="fr-FR" dirty="0" smtClean="0"/>
              <a:t>de  sélection de certains </a:t>
            </a:r>
            <a:r>
              <a:rPr lang="fr-FR" dirty="0"/>
              <a:t>faits possibles que l’on a invalidé par l’observation. Les faits </a:t>
            </a:r>
            <a:r>
              <a:rPr lang="fr-FR" dirty="0" smtClean="0"/>
              <a:t>probables sont </a:t>
            </a:r>
            <a:r>
              <a:rPr lang="fr-FR" dirty="0"/>
              <a:t>ainsi déduits des faits possibles. </a:t>
            </a: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35</a:t>
            </a:fld>
            <a:endParaRPr lang="en-AU"/>
          </a:p>
        </p:txBody>
      </p:sp>
      <p:sp>
        <p:nvSpPr>
          <p:cNvPr id="8"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9"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
        <p:nvSpPr>
          <p:cNvPr id="3" name="Right Arrow 2"/>
          <p:cNvSpPr/>
          <p:nvPr/>
        </p:nvSpPr>
        <p:spPr>
          <a:xfrm>
            <a:off x="5887294" y="1424422"/>
            <a:ext cx="569738" cy="2017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6694419" y="950889"/>
            <a:ext cx="2100909" cy="1200329"/>
          </a:xfrm>
          <a:prstGeom prst="rect">
            <a:avLst/>
          </a:prstGeom>
          <a:noFill/>
        </p:spPr>
        <p:txBody>
          <a:bodyPr wrap="square" rtlCol="0">
            <a:spAutoFit/>
          </a:bodyPr>
          <a:lstStyle/>
          <a:p>
            <a:r>
              <a:rPr lang="fr-FR" dirty="0" smtClean="0"/>
              <a:t>Ce qui “valide” la position réaliste c’est le caractère évolutionniste</a:t>
            </a:r>
            <a:endParaRPr lang="fr-FR" dirty="0"/>
          </a:p>
        </p:txBody>
      </p:sp>
    </p:spTree>
    <p:extLst>
      <p:ext uri="{BB962C8B-B14F-4D97-AF65-F5344CB8AC3E}">
        <p14:creationId xmlns:p14="http://schemas.microsoft.com/office/powerpoint/2010/main" val="2182961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134CBC-74DF-8E49-A4D0-A43DA108708C}" type="slidenum">
              <a:rPr lang="en-AU" smtClean="0"/>
              <a:t>36</a:t>
            </a:fld>
            <a:endParaRPr lang="en-AU"/>
          </a:p>
        </p:txBody>
      </p:sp>
      <p:sp>
        <p:nvSpPr>
          <p:cNvPr id="5" name="Rectangle 4"/>
          <p:cNvSpPr/>
          <p:nvPr/>
        </p:nvSpPr>
        <p:spPr>
          <a:xfrm>
            <a:off x="212620" y="909641"/>
            <a:ext cx="4572000" cy="4801315"/>
          </a:xfrm>
          <a:prstGeom prst="rect">
            <a:avLst/>
          </a:prstGeom>
        </p:spPr>
        <p:txBody>
          <a:bodyPr>
            <a:spAutoFit/>
          </a:bodyPr>
          <a:lstStyle/>
          <a:p>
            <a:r>
              <a:rPr lang="fr-FR" dirty="0"/>
              <a:t>« </a:t>
            </a:r>
            <a:r>
              <a:rPr lang="fr-FR" i="1" dirty="0"/>
              <a:t>Nous pouvons donc dire que la science commence par des problèmes, et progresse à partir de là vers des théories concurrentes, qu’elle évalue de manière critique. L’évaluation de leur vérissimilitude a une portée particulière, car elle exige des tests critiques rigoureux et présuppose par conséquent, de hauts degrés de testabilité, qui </a:t>
            </a:r>
            <a:r>
              <a:rPr lang="fr-FR" i="1" dirty="0" smtClean="0"/>
              <a:t>dépendent </a:t>
            </a:r>
            <a:r>
              <a:rPr lang="fr-FR" i="1" dirty="0"/>
              <a:t>du contenu de la théorie et que l’on peut évaluer a priori. Dans la plupart des cas, et dans les cas les plus intéressants, la théorie finira par s’effondrer et par donner naissance ainsi à de nouveaux problèmes. Et on pourra évaluer le progrès réalisé grâce à l’écart intellectuel entre le problème d’origine et le nouveau problème qui résulte de l’effondrement de la théorie</a:t>
            </a:r>
            <a:r>
              <a:rPr lang="fr-FR" dirty="0"/>
              <a:t> » p230</a:t>
            </a:r>
            <a:endParaRPr lang="en-GB" dirty="0"/>
          </a:p>
        </p:txBody>
      </p:sp>
      <p:sp>
        <p:nvSpPr>
          <p:cNvPr id="7"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
        <p:nvSpPr>
          <p:cNvPr id="8"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2" name="Rectangle 1"/>
          <p:cNvSpPr/>
          <p:nvPr/>
        </p:nvSpPr>
        <p:spPr>
          <a:xfrm>
            <a:off x="4961470" y="1119022"/>
            <a:ext cx="3877730" cy="3970318"/>
          </a:xfrm>
          <a:prstGeom prst="rect">
            <a:avLst/>
          </a:prstGeom>
        </p:spPr>
        <p:txBody>
          <a:bodyPr wrap="square">
            <a:spAutoFit/>
          </a:bodyPr>
          <a:lstStyle/>
          <a:p>
            <a:r>
              <a:rPr lang="fr-FR" i="1" dirty="0" smtClean="0"/>
              <a:t>« Le </a:t>
            </a:r>
            <a:r>
              <a:rPr lang="fr-FR" i="1" dirty="0"/>
              <a:t>monde est constitué d’au moins trois sous mondes ontologiquement distincts (…) : le premier est le monde physique ou le monde des états physiques ; le second est le monde mental ; ou le monde des états mentaux ; et le troisième monde est le monde des intelligibles, ou des idées au sens objectif ; c’est le monde des objets de pensée possibles ; le monde des théories en elles-mêmes et de leurs relations logiques ; des argumentations en elles-mêmes ; des situations de problèmes en elles-</a:t>
            </a:r>
            <a:r>
              <a:rPr lang="fr-FR" i="1" dirty="0" smtClean="0"/>
              <a:t>mêmes</a:t>
            </a:r>
            <a:r>
              <a:rPr lang="fr-FR" dirty="0" smtClean="0"/>
              <a:t> »</a:t>
            </a:r>
            <a:endParaRPr lang="en-GB" dirty="0"/>
          </a:p>
        </p:txBody>
      </p:sp>
    </p:spTree>
    <p:extLst>
      <p:ext uri="{BB962C8B-B14F-4D97-AF65-F5344CB8AC3E}">
        <p14:creationId xmlns:p14="http://schemas.microsoft.com/office/powerpoint/2010/main" val="2214510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5288" y="659527"/>
            <a:ext cx="5367766" cy="2585323"/>
          </a:xfrm>
          <a:prstGeom prst="rect">
            <a:avLst/>
          </a:prstGeom>
          <a:ln>
            <a:solidFill>
              <a:srgbClr val="660066"/>
            </a:solidFill>
          </a:ln>
        </p:spPr>
        <p:txBody>
          <a:bodyPr wrap="square">
            <a:spAutoFit/>
          </a:bodyPr>
          <a:lstStyle/>
          <a:p>
            <a:r>
              <a:rPr lang="fr-FR" b="1" dirty="0" smtClean="0"/>
              <a:t>Concept</a:t>
            </a:r>
            <a:r>
              <a:rPr lang="fr-FR" dirty="0" smtClean="0"/>
              <a:t>: Une </a:t>
            </a:r>
            <a:r>
              <a:rPr lang="fr-FR" dirty="0"/>
              <a:t>des conséquences du caractère potentiel et intentionnel des entités de l’espace </a:t>
            </a:r>
            <a:r>
              <a:rPr lang="fr-FR" dirty="0" smtClean="0"/>
              <a:t>des concepts est </a:t>
            </a:r>
            <a:r>
              <a:rPr lang="fr-FR" dirty="0"/>
              <a:t>qu’elles sont </a:t>
            </a:r>
            <a:r>
              <a:rPr lang="fr-FR" b="1" dirty="0"/>
              <a:t>potentiellement finalement vides </a:t>
            </a:r>
            <a:r>
              <a:rPr lang="fr-FR" dirty="0"/>
              <a:t>tant qu’elles ne sont pas </a:t>
            </a:r>
            <a:r>
              <a:rPr lang="fr-FR" dirty="0" smtClean="0"/>
              <a:t>appliquées </a:t>
            </a:r>
            <a:r>
              <a:rPr lang="fr-FR" dirty="0"/>
              <a:t>à un </a:t>
            </a:r>
            <a:r>
              <a:rPr lang="fr-FR" dirty="0" smtClean="0"/>
              <a:t>phénomène</a:t>
            </a:r>
          </a:p>
          <a:p>
            <a:r>
              <a:rPr lang="fr-FR" dirty="0"/>
              <a:t> </a:t>
            </a:r>
            <a:endParaRPr lang="en-GB" dirty="0"/>
          </a:p>
          <a:p>
            <a:r>
              <a:rPr lang="fr-FR" dirty="0"/>
              <a:t>« </a:t>
            </a:r>
            <a:r>
              <a:rPr lang="fr-FR" i="1" dirty="0"/>
              <a:t>Les intentions véritablement </a:t>
            </a:r>
            <a:r>
              <a:rPr lang="fr-FR" i="1" dirty="0" err="1"/>
              <a:t>objectivantes</a:t>
            </a:r>
            <a:r>
              <a:rPr lang="fr-FR" i="1" dirty="0"/>
              <a:t>, ce sont les intentions vides, celles qui visent par-delà l’apparition présente et subjective la totalité infinie de la série d’apparitions</a:t>
            </a:r>
            <a:r>
              <a:rPr lang="fr-FR" dirty="0"/>
              <a:t> »  </a:t>
            </a:r>
            <a:r>
              <a:rPr lang="fr-FR" dirty="0" smtClean="0"/>
              <a:t>p28 L’être et le néant de Sartre</a:t>
            </a:r>
            <a:endParaRPr lang="en-GB" dirty="0"/>
          </a:p>
        </p:txBody>
      </p:sp>
      <p:sp>
        <p:nvSpPr>
          <p:cNvPr id="8" name="TextBox 7"/>
          <p:cNvSpPr txBox="1"/>
          <p:nvPr/>
        </p:nvSpPr>
        <p:spPr>
          <a:xfrm>
            <a:off x="31966" y="4581887"/>
            <a:ext cx="2506966" cy="461665"/>
          </a:xfrm>
          <a:prstGeom prst="rect">
            <a:avLst/>
          </a:prstGeom>
          <a:noFill/>
        </p:spPr>
        <p:txBody>
          <a:bodyPr wrap="none" rtlCol="0">
            <a:spAutoFit/>
          </a:bodyPr>
          <a:lstStyle/>
          <a:p>
            <a:r>
              <a:rPr lang="fr-FR" sz="2400" dirty="0" smtClean="0"/>
              <a:t>Proximité aux faits</a:t>
            </a:r>
          </a:p>
        </p:txBody>
      </p:sp>
      <p:sp>
        <p:nvSpPr>
          <p:cNvPr id="9" name="TextBox 8"/>
          <p:cNvSpPr txBox="1"/>
          <p:nvPr/>
        </p:nvSpPr>
        <p:spPr>
          <a:xfrm>
            <a:off x="5834630" y="4628053"/>
            <a:ext cx="3158424" cy="830997"/>
          </a:xfrm>
          <a:prstGeom prst="rect">
            <a:avLst/>
          </a:prstGeom>
          <a:noFill/>
        </p:spPr>
        <p:txBody>
          <a:bodyPr wrap="square" rtlCol="0">
            <a:spAutoFit/>
          </a:bodyPr>
          <a:lstStyle/>
          <a:p>
            <a:pPr algn="ctr"/>
            <a:r>
              <a:rPr lang="fr-FR" sz="2400" dirty="0" smtClean="0"/>
              <a:t>Proximité</a:t>
            </a:r>
          </a:p>
          <a:p>
            <a:pPr algn="ctr"/>
            <a:r>
              <a:rPr lang="fr-FR" sz="2400" dirty="0" smtClean="0"/>
              <a:t> question/intention</a:t>
            </a:r>
          </a:p>
        </p:txBody>
      </p:sp>
      <p:sp>
        <p:nvSpPr>
          <p:cNvPr id="10" name="TextBox 9"/>
          <p:cNvSpPr txBox="1"/>
          <p:nvPr/>
        </p:nvSpPr>
        <p:spPr>
          <a:xfrm>
            <a:off x="3934069" y="5137698"/>
            <a:ext cx="1476185" cy="461665"/>
          </a:xfrm>
          <a:prstGeom prst="rect">
            <a:avLst/>
          </a:prstGeom>
          <a:noFill/>
        </p:spPr>
        <p:txBody>
          <a:bodyPr wrap="none" rtlCol="0">
            <a:spAutoFit/>
          </a:bodyPr>
          <a:lstStyle/>
          <a:p>
            <a:r>
              <a:rPr lang="fr-FR" sz="2400" dirty="0" smtClean="0"/>
              <a:t>Médiation</a:t>
            </a:r>
            <a:endParaRPr lang="fr-FR" sz="2400" dirty="0"/>
          </a:p>
        </p:txBody>
      </p:sp>
      <p:sp>
        <p:nvSpPr>
          <p:cNvPr id="11" name="Rectangle 10"/>
          <p:cNvSpPr/>
          <p:nvPr/>
        </p:nvSpPr>
        <p:spPr>
          <a:xfrm>
            <a:off x="186276" y="659527"/>
            <a:ext cx="3011054" cy="3139321"/>
          </a:xfrm>
          <a:prstGeom prst="rect">
            <a:avLst/>
          </a:prstGeom>
          <a:ln>
            <a:solidFill>
              <a:srgbClr val="660066"/>
            </a:solidFill>
          </a:ln>
        </p:spPr>
        <p:txBody>
          <a:bodyPr wrap="square">
            <a:spAutoFit/>
          </a:bodyPr>
          <a:lstStyle/>
          <a:p>
            <a:r>
              <a:rPr lang="fr-FR" b="1" dirty="0"/>
              <a:t>Expérimentation</a:t>
            </a:r>
            <a:r>
              <a:rPr lang="fr-FR" dirty="0"/>
              <a:t>: Pour mieux confronter l’espace </a:t>
            </a:r>
            <a:r>
              <a:rPr lang="fr-FR" dirty="0" smtClean="0"/>
              <a:t>des concepts au </a:t>
            </a:r>
            <a:r>
              <a:rPr lang="fr-FR" dirty="0"/>
              <a:t>monde, on </a:t>
            </a:r>
            <a:r>
              <a:rPr lang="fr-FR" b="1" dirty="0"/>
              <a:t>déforme</a:t>
            </a:r>
            <a:r>
              <a:rPr lang="fr-FR" dirty="0"/>
              <a:t> le monde en créant une expérience qui permet </a:t>
            </a:r>
            <a:r>
              <a:rPr lang="fr-FR" b="1" dirty="0"/>
              <a:t>d’éliminer certaines interactions </a:t>
            </a:r>
            <a:r>
              <a:rPr lang="fr-FR" dirty="0"/>
              <a:t>pour mieux tester des interactions majeures attendues dans l’analyse du monde logique des faits possibles.</a:t>
            </a:r>
            <a:r>
              <a:rPr lang="en-GB" dirty="0"/>
              <a:t> </a:t>
            </a:r>
          </a:p>
        </p:txBody>
      </p:sp>
      <p:sp>
        <p:nvSpPr>
          <p:cNvPr id="12" name="Right Arrow 11"/>
          <p:cNvSpPr/>
          <p:nvPr/>
        </p:nvSpPr>
        <p:spPr>
          <a:xfrm>
            <a:off x="2776828" y="4801157"/>
            <a:ext cx="3522009" cy="2144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3" name="TextBox 12"/>
          <p:cNvSpPr txBox="1"/>
          <p:nvPr/>
        </p:nvSpPr>
        <p:spPr>
          <a:xfrm>
            <a:off x="31966" y="3876314"/>
            <a:ext cx="2744862" cy="461665"/>
          </a:xfrm>
          <a:prstGeom prst="rect">
            <a:avLst/>
          </a:prstGeom>
          <a:noFill/>
        </p:spPr>
        <p:txBody>
          <a:bodyPr wrap="none" rtlCol="0">
            <a:spAutoFit/>
          </a:bodyPr>
          <a:lstStyle/>
          <a:p>
            <a:r>
              <a:rPr lang="fr-FR" sz="2400" dirty="0" smtClean="0">
                <a:solidFill>
                  <a:srgbClr val="0000FF"/>
                </a:solidFill>
              </a:rPr>
              <a:t>Modèles empiriques</a:t>
            </a:r>
            <a:endParaRPr lang="fr-FR" sz="2400" dirty="0">
              <a:solidFill>
                <a:srgbClr val="0000FF"/>
              </a:solidFill>
            </a:endParaRPr>
          </a:p>
        </p:txBody>
      </p:sp>
      <p:sp>
        <p:nvSpPr>
          <p:cNvPr id="14" name="TextBox 13"/>
          <p:cNvSpPr txBox="1"/>
          <p:nvPr/>
        </p:nvSpPr>
        <p:spPr>
          <a:xfrm>
            <a:off x="2974773" y="4247159"/>
            <a:ext cx="3035206" cy="461665"/>
          </a:xfrm>
          <a:prstGeom prst="rect">
            <a:avLst/>
          </a:prstGeom>
          <a:noFill/>
        </p:spPr>
        <p:txBody>
          <a:bodyPr wrap="none" rtlCol="0">
            <a:spAutoFit/>
          </a:bodyPr>
          <a:lstStyle/>
          <a:p>
            <a:r>
              <a:rPr lang="fr-FR" sz="2400" dirty="0" smtClean="0">
                <a:solidFill>
                  <a:srgbClr val="0000FF"/>
                </a:solidFill>
              </a:rPr>
              <a:t>Modèles de simulation</a:t>
            </a:r>
            <a:endParaRPr lang="fr-FR" sz="2400" dirty="0">
              <a:solidFill>
                <a:srgbClr val="0000FF"/>
              </a:solidFill>
            </a:endParaRPr>
          </a:p>
        </p:txBody>
      </p:sp>
      <p:sp>
        <p:nvSpPr>
          <p:cNvPr id="15" name="TextBox 14"/>
          <p:cNvSpPr txBox="1"/>
          <p:nvPr/>
        </p:nvSpPr>
        <p:spPr>
          <a:xfrm>
            <a:off x="6298838" y="3907896"/>
            <a:ext cx="2693766" cy="461665"/>
          </a:xfrm>
          <a:prstGeom prst="rect">
            <a:avLst/>
          </a:prstGeom>
          <a:noFill/>
        </p:spPr>
        <p:txBody>
          <a:bodyPr wrap="none" rtlCol="0">
            <a:spAutoFit/>
          </a:bodyPr>
          <a:lstStyle/>
          <a:p>
            <a:r>
              <a:rPr lang="fr-FR" sz="2400" dirty="0" smtClean="0">
                <a:solidFill>
                  <a:srgbClr val="0000FF"/>
                </a:solidFill>
              </a:rPr>
              <a:t>Modèles théoriques</a:t>
            </a:r>
            <a:endParaRPr lang="fr-FR" sz="2400" dirty="0">
              <a:solidFill>
                <a:srgbClr val="0000FF"/>
              </a:solidFill>
            </a:endParaRPr>
          </a:p>
        </p:txBody>
      </p:sp>
      <p:sp>
        <p:nvSpPr>
          <p:cNvPr id="17" name="TextBox 16"/>
          <p:cNvSpPr txBox="1"/>
          <p:nvPr/>
        </p:nvSpPr>
        <p:spPr>
          <a:xfrm>
            <a:off x="402700" y="5414697"/>
            <a:ext cx="928459" cy="369332"/>
          </a:xfrm>
          <a:prstGeom prst="rect">
            <a:avLst/>
          </a:prstGeom>
          <a:noFill/>
        </p:spPr>
        <p:txBody>
          <a:bodyPr wrap="none" rtlCol="0">
            <a:spAutoFit/>
          </a:bodyPr>
          <a:lstStyle/>
          <a:p>
            <a:r>
              <a:rPr lang="fr-FR" b="1" dirty="0" smtClean="0">
                <a:solidFill>
                  <a:srgbClr val="FF0000"/>
                </a:solidFill>
              </a:rPr>
              <a:t>Inductif</a:t>
            </a:r>
            <a:endParaRPr lang="fr-FR" b="1" dirty="0">
              <a:solidFill>
                <a:srgbClr val="FF0000"/>
              </a:solidFill>
            </a:endParaRPr>
          </a:p>
        </p:txBody>
      </p:sp>
      <p:sp>
        <p:nvSpPr>
          <p:cNvPr id="18" name="TextBox 17"/>
          <p:cNvSpPr txBox="1"/>
          <p:nvPr/>
        </p:nvSpPr>
        <p:spPr>
          <a:xfrm>
            <a:off x="6660038" y="5609231"/>
            <a:ext cx="2185214" cy="369332"/>
          </a:xfrm>
          <a:prstGeom prst="rect">
            <a:avLst/>
          </a:prstGeom>
          <a:noFill/>
        </p:spPr>
        <p:txBody>
          <a:bodyPr wrap="none" rtlCol="0">
            <a:spAutoFit/>
          </a:bodyPr>
          <a:lstStyle/>
          <a:p>
            <a:r>
              <a:rPr lang="fr-FR" dirty="0" err="1" smtClean="0">
                <a:solidFill>
                  <a:srgbClr val="FF0000"/>
                </a:solidFill>
              </a:rPr>
              <a:t>Hypothetico-deductif</a:t>
            </a:r>
            <a:endParaRPr lang="fr-FR" dirty="0">
              <a:solidFill>
                <a:srgbClr val="FF0000"/>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37</a:t>
            </a:fld>
            <a:endParaRPr lang="en-AU"/>
          </a:p>
        </p:txBody>
      </p:sp>
      <p:sp>
        <p:nvSpPr>
          <p:cNvPr id="19"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
        <p:nvSpPr>
          <p:cNvPr id="20"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Tree>
    <p:extLst>
      <p:ext uri="{BB962C8B-B14F-4D97-AF65-F5344CB8AC3E}">
        <p14:creationId xmlns:p14="http://schemas.microsoft.com/office/powerpoint/2010/main" val="4191128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888129"/>
            <a:ext cx="3244421" cy="2490093"/>
          </a:xfrm>
          <a:prstGeom prst="rect">
            <a:avLst/>
          </a:prstGeom>
        </p:spPr>
      </p:pic>
      <p:sp>
        <p:nvSpPr>
          <p:cNvPr id="13" name="TextBox 12"/>
          <p:cNvSpPr txBox="1"/>
          <p:nvPr/>
        </p:nvSpPr>
        <p:spPr>
          <a:xfrm>
            <a:off x="1" y="3888129"/>
            <a:ext cx="1047695" cy="369332"/>
          </a:xfrm>
          <a:prstGeom prst="rect">
            <a:avLst/>
          </a:prstGeom>
          <a:noFill/>
        </p:spPr>
        <p:txBody>
          <a:bodyPr wrap="none" rtlCol="0">
            <a:spAutoFit/>
          </a:bodyPr>
          <a:lstStyle/>
          <a:p>
            <a:r>
              <a:rPr lang="fr-FR" dirty="0" smtClean="0">
                <a:solidFill>
                  <a:srgbClr val="FFFFFF"/>
                </a:solidFill>
              </a:rPr>
              <a:t>Caravage</a:t>
            </a:r>
            <a:endParaRPr lang="fr-FR" dirty="0">
              <a:solidFill>
                <a:srgbClr val="FFFFFF"/>
              </a:solidFill>
            </a:endParaRPr>
          </a:p>
        </p:txBody>
      </p:sp>
      <p:pic>
        <p:nvPicPr>
          <p:cNvPr id="16" name="Picture 15"/>
          <p:cNvPicPr>
            <a:picLocks noChangeAspect="1"/>
          </p:cNvPicPr>
          <p:nvPr/>
        </p:nvPicPr>
        <p:blipFill>
          <a:blip r:embed="rId3"/>
          <a:stretch>
            <a:fillRect/>
          </a:stretch>
        </p:blipFill>
        <p:spPr>
          <a:xfrm>
            <a:off x="0" y="2106798"/>
            <a:ext cx="3244422" cy="2430185"/>
          </a:xfrm>
          <a:prstGeom prst="rect">
            <a:avLst/>
          </a:prstGeom>
        </p:spPr>
      </p:pic>
      <p:pic>
        <p:nvPicPr>
          <p:cNvPr id="15" name="Picture 14"/>
          <p:cNvPicPr>
            <a:picLocks noChangeAspect="1"/>
          </p:cNvPicPr>
          <p:nvPr/>
        </p:nvPicPr>
        <p:blipFill>
          <a:blip r:embed="rId4"/>
          <a:stretch>
            <a:fillRect/>
          </a:stretch>
        </p:blipFill>
        <p:spPr>
          <a:xfrm>
            <a:off x="0" y="493888"/>
            <a:ext cx="3244422" cy="2980985"/>
          </a:xfrm>
          <a:prstGeom prst="rect">
            <a:avLst/>
          </a:prstGeom>
        </p:spPr>
      </p:pic>
      <p:sp>
        <p:nvSpPr>
          <p:cNvPr id="8" name="Rectangle 7"/>
          <p:cNvSpPr/>
          <p:nvPr/>
        </p:nvSpPr>
        <p:spPr>
          <a:xfrm>
            <a:off x="3639787" y="1091207"/>
            <a:ext cx="5266075" cy="3693319"/>
          </a:xfrm>
          <a:prstGeom prst="rect">
            <a:avLst/>
          </a:prstGeom>
        </p:spPr>
        <p:txBody>
          <a:bodyPr wrap="square">
            <a:spAutoFit/>
          </a:bodyPr>
          <a:lstStyle/>
          <a:p>
            <a:r>
              <a:rPr lang="fr-FR" b="1" dirty="0"/>
              <a:t>E</a:t>
            </a:r>
            <a:r>
              <a:rPr lang="fr-FR" b="1" dirty="0" smtClean="0"/>
              <a:t>space des concepts </a:t>
            </a:r>
            <a:r>
              <a:rPr lang="fr-FR" dirty="0" smtClean="0"/>
              <a:t>s’apparente </a:t>
            </a:r>
            <a:r>
              <a:rPr lang="fr-FR" dirty="0"/>
              <a:t>à un </a:t>
            </a:r>
            <a:r>
              <a:rPr lang="fr-FR" b="1" dirty="0"/>
              <a:t>espace de n-dimensions </a:t>
            </a:r>
            <a:r>
              <a:rPr lang="fr-FR" dirty="0"/>
              <a:t>constituées de points, équivalents des </a:t>
            </a:r>
            <a:r>
              <a:rPr lang="fr-FR" b="1" dirty="0"/>
              <a:t>monades</a:t>
            </a:r>
            <a:r>
              <a:rPr lang="fr-FR" dirty="0"/>
              <a:t> dans le </a:t>
            </a:r>
            <a:r>
              <a:rPr lang="fr-FR" dirty="0" smtClean="0"/>
              <a:t>monde réel, </a:t>
            </a:r>
            <a:r>
              <a:rPr lang="fr-FR" dirty="0"/>
              <a:t>de </a:t>
            </a:r>
            <a:r>
              <a:rPr lang="fr-FR" b="1" dirty="0"/>
              <a:t>relations</a:t>
            </a:r>
            <a:r>
              <a:rPr lang="fr-FR" dirty="0"/>
              <a:t> entre ces points, qui modifient les propriétés intrinsèques de ces points </a:t>
            </a:r>
            <a:r>
              <a:rPr lang="fr-FR" dirty="0" smtClean="0"/>
              <a:t>et </a:t>
            </a:r>
            <a:r>
              <a:rPr lang="fr-FR" dirty="0"/>
              <a:t>de </a:t>
            </a:r>
            <a:r>
              <a:rPr lang="fr-FR" b="1" dirty="0"/>
              <a:t>faits potentiels </a:t>
            </a:r>
            <a:r>
              <a:rPr lang="fr-FR" dirty="0"/>
              <a:t>qui correspondent à la mise en relation dans le temps et dans l’espace de différents </a:t>
            </a:r>
            <a:r>
              <a:rPr lang="fr-FR" dirty="0" smtClean="0"/>
              <a:t>points. </a:t>
            </a:r>
            <a:endParaRPr lang="en-GB" dirty="0"/>
          </a:p>
          <a:p>
            <a:r>
              <a:rPr lang="fr-FR" dirty="0"/>
              <a:t> </a:t>
            </a:r>
            <a:endParaRPr lang="en-GB" dirty="0"/>
          </a:p>
          <a:p>
            <a:r>
              <a:rPr lang="fr-FR" dirty="0"/>
              <a:t>Mais ces points ou relations peuvent être à leur tour reliés entre eux pour définir des </a:t>
            </a:r>
            <a:r>
              <a:rPr lang="fr-FR" b="1" dirty="0"/>
              <a:t>types de points </a:t>
            </a:r>
            <a:r>
              <a:rPr lang="fr-FR" dirty="0"/>
              <a:t>ou des </a:t>
            </a:r>
            <a:r>
              <a:rPr lang="fr-FR" b="1" dirty="0"/>
              <a:t>types de relations </a:t>
            </a:r>
            <a:r>
              <a:rPr lang="fr-FR" dirty="0"/>
              <a:t>de </a:t>
            </a:r>
            <a:r>
              <a:rPr lang="fr-FR" b="1" dirty="0"/>
              <a:t>classe potentiellement infinie</a:t>
            </a:r>
            <a:r>
              <a:rPr lang="fr-FR" dirty="0"/>
              <a:t>, au contour flou </a:t>
            </a:r>
            <a:r>
              <a:rPr lang="fr-FR" dirty="0" smtClean="0"/>
              <a:t>et </a:t>
            </a:r>
            <a:r>
              <a:rPr lang="fr-FR" dirty="0"/>
              <a:t>qui ne </a:t>
            </a:r>
            <a:r>
              <a:rPr lang="fr-FR" b="1" dirty="0"/>
              <a:t>dénotent pas sur des entités réelles </a:t>
            </a:r>
            <a:r>
              <a:rPr lang="fr-FR" dirty="0"/>
              <a:t>directement : ce sont les </a:t>
            </a:r>
            <a:r>
              <a:rPr lang="fr-FR" b="1" dirty="0"/>
              <a:t>concepts</a:t>
            </a:r>
            <a:r>
              <a:rPr lang="fr-FR" dirty="0"/>
              <a:t>.</a:t>
            </a:r>
            <a:endParaRPr lang="en-GB" dirty="0"/>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38</a:t>
            </a:fld>
            <a:endParaRPr lang="en-AU"/>
          </a:p>
        </p:txBody>
      </p:sp>
      <p:sp>
        <p:nvSpPr>
          <p:cNvPr id="10"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1"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b="1" dirty="0">
                <a:solidFill>
                  <a:srgbClr val="0000FF"/>
                </a:solidFill>
              </a:rPr>
              <a:t>L’évolution dialectique de l’espace des concepts et du monde réel</a:t>
            </a:r>
            <a:endParaRPr lang="en-US" sz="3600" b="1" dirty="0">
              <a:solidFill>
                <a:srgbClr val="0000FF"/>
              </a:solidFill>
            </a:endParaRPr>
          </a:p>
        </p:txBody>
      </p:sp>
    </p:spTree>
    <p:extLst>
      <p:ext uri="{BB962C8B-B14F-4D97-AF65-F5344CB8AC3E}">
        <p14:creationId xmlns:p14="http://schemas.microsoft.com/office/powerpoint/2010/main" val="7623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En guise de conclusion</a:t>
            </a:r>
            <a:endParaRPr lang="fr-FR" sz="3600" dirty="0">
              <a:solidFill>
                <a:srgbClr val="0000FF"/>
              </a:solidFill>
            </a:endParaRPr>
          </a:p>
        </p:txBody>
      </p:sp>
      <p:sp>
        <p:nvSpPr>
          <p:cNvPr id="6" name="TextBox 5"/>
          <p:cNvSpPr txBox="1"/>
          <p:nvPr/>
        </p:nvSpPr>
        <p:spPr>
          <a:xfrm>
            <a:off x="360942" y="509235"/>
            <a:ext cx="8573882" cy="3785652"/>
          </a:xfrm>
          <a:prstGeom prst="rect">
            <a:avLst/>
          </a:prstGeom>
          <a:noFill/>
        </p:spPr>
        <p:txBody>
          <a:bodyPr wrap="square" rtlCol="0">
            <a:spAutoFit/>
          </a:bodyPr>
          <a:lstStyle/>
          <a:p>
            <a:pPr marL="342900" indent="-342900">
              <a:buFont typeface="+mj-lt"/>
              <a:buAutoNum type="arabicPeriod"/>
            </a:pPr>
            <a:r>
              <a:rPr lang="fr-FR" sz="2000" b="1" dirty="0" smtClean="0">
                <a:solidFill>
                  <a:srgbClr val="660066"/>
                </a:solidFill>
              </a:rPr>
              <a:t>Le modèle n’est pas une image de la réalité </a:t>
            </a:r>
          </a:p>
          <a:p>
            <a:pPr marL="800100" lvl="1" indent="-342900">
              <a:buFont typeface="Wingdings" charset="2"/>
              <a:buChar char="ü"/>
            </a:pPr>
            <a:r>
              <a:rPr lang="fr-FR" sz="2000" b="1" dirty="0" smtClean="0">
                <a:solidFill>
                  <a:srgbClr val="660066"/>
                </a:solidFill>
              </a:rPr>
              <a:t>c’est un outil </a:t>
            </a:r>
          </a:p>
          <a:p>
            <a:pPr marL="800100" lvl="1" indent="-342900">
              <a:buFont typeface="Wingdings" charset="2"/>
              <a:buChar char="ü"/>
            </a:pPr>
            <a:r>
              <a:rPr lang="fr-FR" sz="2000" b="1" dirty="0">
                <a:solidFill>
                  <a:srgbClr val="660066"/>
                </a:solidFill>
              </a:rPr>
              <a:t> </a:t>
            </a:r>
            <a:r>
              <a:rPr lang="fr-FR" sz="2000" b="1" dirty="0" smtClean="0">
                <a:solidFill>
                  <a:srgbClr val="660066"/>
                </a:solidFill>
              </a:rPr>
              <a:t>Représentation de potentialités conditionnées</a:t>
            </a:r>
          </a:p>
          <a:p>
            <a:pPr marL="800100" lvl="1" indent="-342900">
              <a:buFont typeface="Wingdings" charset="2"/>
              <a:buChar char="ü"/>
            </a:pPr>
            <a:r>
              <a:rPr lang="fr-FR" sz="2000" b="1" dirty="0">
                <a:solidFill>
                  <a:srgbClr val="660066"/>
                </a:solidFill>
              </a:rPr>
              <a:t> </a:t>
            </a:r>
            <a:r>
              <a:rPr lang="fr-FR" sz="2000" b="1" dirty="0" smtClean="0">
                <a:solidFill>
                  <a:srgbClr val="660066"/>
                </a:solidFill>
              </a:rPr>
              <a:t>cela « dit » quelque chose du réel, notamment des relations</a:t>
            </a:r>
          </a:p>
          <a:p>
            <a:pPr marL="342900" indent="-342900">
              <a:buFont typeface="+mj-lt"/>
              <a:buAutoNum type="arabicPeriod"/>
            </a:pPr>
            <a:endParaRPr lang="fr-FR" sz="2000" b="1" dirty="0" smtClean="0">
              <a:solidFill>
                <a:srgbClr val="660066"/>
              </a:solidFill>
            </a:endParaRPr>
          </a:p>
          <a:p>
            <a:pPr marL="342900" indent="-342900">
              <a:buFont typeface="+mj-lt"/>
              <a:buAutoNum type="arabicPeriod"/>
            </a:pPr>
            <a:r>
              <a:rPr lang="fr-FR" sz="2000" b="1" dirty="0" smtClean="0">
                <a:solidFill>
                  <a:srgbClr val="660066"/>
                </a:solidFill>
              </a:rPr>
              <a:t>Place </a:t>
            </a:r>
            <a:r>
              <a:rPr lang="fr-FR" sz="2000" b="1" dirty="0">
                <a:solidFill>
                  <a:srgbClr val="660066"/>
                </a:solidFill>
              </a:rPr>
              <a:t>de l’intentionnalité n’est pas une faiblesse mais une force, pluralité des modèles est absolument </a:t>
            </a:r>
            <a:r>
              <a:rPr lang="fr-FR" sz="2000" b="1" dirty="0" smtClean="0">
                <a:solidFill>
                  <a:srgbClr val="660066"/>
                </a:solidFill>
              </a:rPr>
              <a:t>nécessaire</a:t>
            </a:r>
          </a:p>
          <a:p>
            <a:pPr marL="342900" indent="-342900">
              <a:buFont typeface="+mj-lt"/>
              <a:buAutoNum type="arabicPeriod"/>
            </a:pPr>
            <a:endParaRPr lang="fr-FR" sz="2000" b="1" dirty="0">
              <a:solidFill>
                <a:srgbClr val="800000"/>
              </a:solidFill>
            </a:endParaRPr>
          </a:p>
          <a:p>
            <a:pPr marL="342900" indent="-342900">
              <a:buFont typeface="+mj-lt"/>
              <a:buAutoNum type="arabicPeriod"/>
            </a:pPr>
            <a:r>
              <a:rPr lang="fr-FR" sz="2000" b="1" dirty="0" smtClean="0">
                <a:solidFill>
                  <a:srgbClr val="660066"/>
                </a:solidFill>
              </a:rPr>
              <a:t>Pluralité des modèles n’est pas une preuve d’</a:t>
            </a:r>
            <a:r>
              <a:rPr lang="fr-FR" sz="2000" b="1" dirty="0" err="1" smtClean="0">
                <a:solidFill>
                  <a:srgbClr val="660066"/>
                </a:solidFill>
              </a:rPr>
              <a:t>anti-réalisme</a:t>
            </a:r>
            <a:endParaRPr lang="fr-FR" sz="2000" b="1" dirty="0" smtClean="0">
              <a:solidFill>
                <a:srgbClr val="660066"/>
              </a:solidFill>
            </a:endParaRPr>
          </a:p>
          <a:p>
            <a:pPr marL="342900" indent="-342900">
              <a:buFont typeface="+mj-lt"/>
              <a:buAutoNum type="arabicPeriod"/>
            </a:pPr>
            <a:endParaRPr lang="fr-FR" sz="2000" b="1" dirty="0" smtClean="0">
              <a:solidFill>
                <a:srgbClr val="660066"/>
              </a:solidFill>
            </a:endParaRPr>
          </a:p>
          <a:p>
            <a:pPr marL="342900" indent="-342900">
              <a:buFont typeface="+mj-lt"/>
              <a:buAutoNum type="arabicPeriod"/>
            </a:pPr>
            <a:r>
              <a:rPr lang="fr-FR" sz="2000" b="1" dirty="0" smtClean="0">
                <a:solidFill>
                  <a:srgbClr val="660066"/>
                </a:solidFill>
              </a:rPr>
              <a:t> Dénotation des concepts est d’une nature qu’il reste à définir (Pour Gödel c’est des </a:t>
            </a:r>
            <a:r>
              <a:rPr lang="fr-FR" sz="2000" b="1" smtClean="0">
                <a:solidFill>
                  <a:srgbClr val="660066"/>
                </a:solidFill>
              </a:rPr>
              <a:t>faits potentiels)</a:t>
            </a:r>
            <a:endParaRPr lang="fr-FR" sz="2000" b="1" dirty="0" smtClean="0">
              <a:solidFill>
                <a:srgbClr val="660066"/>
              </a:solidFill>
            </a:endParaRPr>
          </a:p>
        </p:txBody>
      </p:sp>
      <p:sp>
        <p:nvSpPr>
          <p:cNvPr id="9" name="Espace réservé du numéro de diapositive 8"/>
          <p:cNvSpPr>
            <a:spLocks noGrp="1"/>
          </p:cNvSpPr>
          <p:nvPr>
            <p:ph type="sldNum" sz="quarter" idx="12"/>
          </p:nvPr>
        </p:nvSpPr>
        <p:spPr/>
        <p:txBody>
          <a:bodyPr/>
          <a:lstStyle/>
          <a:p>
            <a:fld id="{94134CBC-74DF-8E49-A4D0-A43DA108708C}" type="slidenum">
              <a:rPr lang="en-AU" smtClean="0"/>
              <a:t>39</a:t>
            </a:fld>
            <a:endParaRPr lang="en-AU"/>
          </a:p>
        </p:txBody>
      </p:sp>
      <p:sp>
        <p:nvSpPr>
          <p:cNvPr id="10"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Tree>
    <p:extLst>
      <p:ext uri="{BB962C8B-B14F-4D97-AF65-F5344CB8AC3E}">
        <p14:creationId xmlns:p14="http://schemas.microsoft.com/office/powerpoint/2010/main" val="61282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26953" y="501928"/>
            <a:ext cx="3354904" cy="5355312"/>
          </a:xfrm>
          <a:prstGeom prst="rect">
            <a:avLst/>
          </a:prstGeom>
          <a:noFill/>
        </p:spPr>
        <p:txBody>
          <a:bodyPr wrap="square" rtlCol="0">
            <a:spAutoFit/>
          </a:bodyPr>
          <a:lstStyle/>
          <a:p>
            <a:r>
              <a:rPr lang="fr-FR" b="1" dirty="0" smtClean="0"/>
              <a:t>Bilan carbone</a:t>
            </a:r>
          </a:p>
          <a:p>
            <a:pPr marL="285750" indent="-285750">
              <a:buFont typeface="Arial"/>
              <a:buChar char="•"/>
            </a:pPr>
            <a:r>
              <a:rPr lang="fr-FR" dirty="0" smtClean="0"/>
              <a:t>Photosynthèse</a:t>
            </a:r>
          </a:p>
          <a:p>
            <a:pPr marL="285750" indent="-285750">
              <a:buFont typeface="Arial"/>
              <a:buChar char="•"/>
            </a:pPr>
            <a:r>
              <a:rPr lang="fr-FR" dirty="0" smtClean="0"/>
              <a:t>Respiration des arbres</a:t>
            </a:r>
          </a:p>
          <a:p>
            <a:pPr marL="285750" indent="-285750">
              <a:buFont typeface="Arial"/>
              <a:buChar char="•"/>
            </a:pPr>
            <a:r>
              <a:rPr lang="fr-FR" dirty="0" smtClean="0"/>
              <a:t>Respiration du sol</a:t>
            </a:r>
          </a:p>
          <a:p>
            <a:endParaRPr lang="fr-FR" dirty="0" smtClean="0"/>
          </a:p>
          <a:p>
            <a:r>
              <a:rPr lang="fr-FR" b="1" dirty="0" smtClean="0"/>
              <a:t>Bilan énergétique</a:t>
            </a:r>
          </a:p>
          <a:p>
            <a:pPr marL="285750" indent="-285750">
              <a:buFont typeface="Arial"/>
              <a:buChar char="•"/>
            </a:pPr>
            <a:r>
              <a:rPr lang="fr-FR" dirty="0" smtClean="0"/>
              <a:t>Interception de la lumière</a:t>
            </a:r>
          </a:p>
          <a:p>
            <a:pPr marL="285750" indent="-285750">
              <a:buFont typeface="Arial"/>
              <a:buChar char="•"/>
            </a:pPr>
            <a:r>
              <a:rPr lang="fr-FR" dirty="0"/>
              <a:t>B</a:t>
            </a:r>
            <a:r>
              <a:rPr lang="fr-FR" dirty="0" smtClean="0"/>
              <a:t>ilan thermique</a:t>
            </a:r>
          </a:p>
          <a:p>
            <a:endParaRPr lang="fr-FR" dirty="0" smtClean="0"/>
          </a:p>
          <a:p>
            <a:r>
              <a:rPr lang="fr-FR" b="1" dirty="0" smtClean="0"/>
              <a:t>Bilan hydrique</a:t>
            </a:r>
          </a:p>
          <a:p>
            <a:pPr marL="285750" indent="-285750">
              <a:buFont typeface="Wingdings" charset="2"/>
              <a:buChar char="§"/>
            </a:pPr>
            <a:r>
              <a:rPr lang="fr-FR" dirty="0" smtClean="0"/>
              <a:t>Transpiration</a:t>
            </a:r>
          </a:p>
          <a:p>
            <a:pPr marL="285750" indent="-285750">
              <a:buFont typeface="Wingdings" charset="2"/>
              <a:buChar char="§"/>
            </a:pPr>
            <a:r>
              <a:rPr lang="fr-FR" dirty="0" smtClean="0"/>
              <a:t>Evaporation du sol</a:t>
            </a:r>
          </a:p>
          <a:p>
            <a:pPr marL="285750" indent="-285750">
              <a:buFont typeface="Wingdings" charset="2"/>
              <a:buChar char="§"/>
            </a:pPr>
            <a:r>
              <a:rPr lang="fr-FR" dirty="0" smtClean="0"/>
              <a:t>Interception des pluies</a:t>
            </a:r>
          </a:p>
          <a:p>
            <a:pPr marL="285750" indent="-285750">
              <a:buFont typeface="Wingdings" charset="2"/>
              <a:buChar char="§"/>
            </a:pPr>
            <a:endParaRPr lang="fr-FR" dirty="0"/>
          </a:p>
          <a:p>
            <a:r>
              <a:rPr lang="fr-FR" b="1" dirty="0" smtClean="0"/>
              <a:t>Croissance</a:t>
            </a:r>
          </a:p>
          <a:p>
            <a:pPr marL="285750" indent="-285750">
              <a:buFont typeface="Arial"/>
              <a:buChar char="•"/>
            </a:pPr>
            <a:r>
              <a:rPr lang="en-US" dirty="0" smtClean="0"/>
              <a:t>H</a:t>
            </a:r>
            <a:r>
              <a:rPr lang="fr-FR" dirty="0" smtClean="0"/>
              <a:t>auteur</a:t>
            </a:r>
          </a:p>
          <a:p>
            <a:pPr marL="285750" indent="-285750">
              <a:buFont typeface="Arial"/>
              <a:buChar char="•"/>
            </a:pPr>
            <a:r>
              <a:rPr lang="en-US" dirty="0" smtClean="0"/>
              <a:t>D</a:t>
            </a:r>
            <a:r>
              <a:rPr lang="fr-FR" dirty="0" err="1" smtClean="0"/>
              <a:t>iamètre</a:t>
            </a:r>
            <a:endParaRPr lang="fr-FR" dirty="0" smtClean="0"/>
          </a:p>
          <a:p>
            <a:pPr marL="285750" indent="-285750">
              <a:buFont typeface="Arial"/>
              <a:buChar char="•"/>
            </a:pPr>
            <a:r>
              <a:rPr lang="en-US" dirty="0" smtClean="0"/>
              <a:t>L</a:t>
            </a:r>
            <a:r>
              <a:rPr lang="fr-FR" dirty="0" err="1" smtClean="0"/>
              <a:t>argeur</a:t>
            </a:r>
            <a:r>
              <a:rPr lang="fr-FR" dirty="0" smtClean="0"/>
              <a:t> des cernes</a:t>
            </a:r>
          </a:p>
          <a:p>
            <a:pPr marL="285750" indent="-285750">
              <a:buFont typeface="Arial"/>
              <a:buChar char="•"/>
            </a:pPr>
            <a:r>
              <a:rPr lang="fr-FR" dirty="0"/>
              <a:t>R</a:t>
            </a:r>
            <a:r>
              <a:rPr lang="fr-FR" dirty="0" smtClean="0"/>
              <a:t>eproduction</a:t>
            </a:r>
          </a:p>
        </p:txBody>
      </p:sp>
      <p:sp>
        <p:nvSpPr>
          <p:cNvPr id="6" name="Title 1"/>
          <p:cNvSpPr txBox="1">
            <a:spLocks/>
          </p:cNvSpPr>
          <p:nvPr/>
        </p:nvSpPr>
        <p:spPr>
          <a:xfrm>
            <a:off x="1" y="6378222"/>
            <a:ext cx="9158110" cy="493889"/>
          </a:xfrm>
          <a:prstGeom prst="rect">
            <a:avLst/>
          </a:prstGeom>
          <a:solidFill>
            <a:srgbClr val="0000FF"/>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rgbClr val="CCFFCC"/>
                </a:solidFill>
              </a:rPr>
              <a:t>Sciences &amp; Philosophie: Regards croisés sur les simulations numériques </a:t>
            </a:r>
            <a:endParaRPr lang="fr-FR" sz="3600" dirty="0">
              <a:solidFill>
                <a:srgbClr val="CCFFCC"/>
              </a:solidFill>
            </a:endParaRPr>
          </a:p>
        </p:txBody>
      </p:sp>
      <p:pic>
        <p:nvPicPr>
          <p:cNvPr id="9" name="Picture 4" descr="Figure1.pdf"/>
          <p:cNvPicPr>
            <a:picLocks noChangeAspect="1"/>
          </p:cNvPicPr>
          <p:nvPr/>
        </p:nvPicPr>
        <p:blipFill rotWithShape="1">
          <a:blip r:embed="rId2" cstate="screen">
            <a:extLst>
              <a:ext uri="{28A0092B-C50C-407E-A947-70E740481C1C}">
                <a14:useLocalDpi xmlns:a14="http://schemas.microsoft.com/office/drawing/2010/main"/>
              </a:ext>
            </a:extLst>
          </a:blip>
          <a:srcRect l="8618" t="8561" b="22953"/>
          <a:stretch/>
        </p:blipFill>
        <p:spPr>
          <a:xfrm>
            <a:off x="-137664" y="493889"/>
            <a:ext cx="5864616" cy="6212461"/>
          </a:xfrm>
          <a:prstGeom prst="rect">
            <a:avLst/>
          </a:prstGeom>
        </p:spPr>
      </p:pic>
      <p:grpSp>
        <p:nvGrpSpPr>
          <p:cNvPr id="10" name="Groupe 9"/>
          <p:cNvGrpSpPr/>
          <p:nvPr/>
        </p:nvGrpSpPr>
        <p:grpSpPr>
          <a:xfrm>
            <a:off x="5118119" y="5839484"/>
            <a:ext cx="1571347" cy="520982"/>
            <a:chOff x="501717" y="6155783"/>
            <a:chExt cx="1571347" cy="520982"/>
          </a:xfrm>
        </p:grpSpPr>
        <p:sp>
          <p:nvSpPr>
            <p:cNvPr id="11" name="Ellipse 10"/>
            <p:cNvSpPr/>
            <p:nvPr/>
          </p:nvSpPr>
          <p:spPr>
            <a:xfrm>
              <a:off x="501717" y="6155783"/>
              <a:ext cx="1571347"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ZoneTexte 11"/>
            <p:cNvSpPr txBox="1"/>
            <p:nvPr/>
          </p:nvSpPr>
          <p:spPr>
            <a:xfrm>
              <a:off x="501717" y="6231608"/>
              <a:ext cx="1447319" cy="369332"/>
            </a:xfrm>
            <a:prstGeom prst="rect">
              <a:avLst/>
            </a:prstGeom>
            <a:noFill/>
          </p:spPr>
          <p:txBody>
            <a:bodyPr wrap="none" rtlCol="0">
              <a:spAutoFit/>
            </a:bodyPr>
            <a:lstStyle/>
            <a:p>
              <a:r>
                <a:rPr lang="fr-FR" b="1" dirty="0" smtClean="0">
                  <a:solidFill>
                    <a:srgbClr val="C00000"/>
                  </a:solidFill>
                </a:rPr>
                <a:t>Modélisation</a:t>
              </a:r>
              <a:endParaRPr lang="en-US" b="1" dirty="0">
                <a:solidFill>
                  <a:srgbClr val="C00000"/>
                </a:solidFill>
              </a:endParaRPr>
            </a:p>
          </p:txBody>
        </p:sp>
      </p:grpSp>
      <p:sp>
        <p:nvSpPr>
          <p:cNvPr id="3" name="Espace réservé du numéro de diapositive 2"/>
          <p:cNvSpPr>
            <a:spLocks noGrp="1"/>
          </p:cNvSpPr>
          <p:nvPr>
            <p:ph type="sldNum" sz="quarter" idx="12"/>
          </p:nvPr>
        </p:nvSpPr>
        <p:spPr/>
        <p:txBody>
          <a:bodyPr/>
          <a:lstStyle/>
          <a:p>
            <a:fld id="{94134CBC-74DF-8E49-A4D0-A43DA108708C}" type="slidenum">
              <a:rPr lang="en-AU" smtClean="0"/>
              <a:t>4</a:t>
            </a:fld>
            <a:endParaRPr lang="en-AU"/>
          </a:p>
        </p:txBody>
      </p:sp>
      <p:sp>
        <p:nvSpPr>
          <p:cNvPr id="13"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Généalogie d’une réflexion</a:t>
            </a:r>
            <a:endParaRPr lang="fr-FR" sz="3600" dirty="0">
              <a:solidFill>
                <a:srgbClr val="0000FF"/>
              </a:solidFill>
            </a:endParaRPr>
          </a:p>
        </p:txBody>
      </p:sp>
    </p:spTree>
    <p:extLst>
      <p:ext uri="{BB962C8B-B14F-4D97-AF65-F5344CB8AC3E}">
        <p14:creationId xmlns:p14="http://schemas.microsoft.com/office/powerpoint/2010/main" val="1247225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135084" y="2979858"/>
            <a:ext cx="3315447" cy="2360656"/>
          </a:xfrm>
          <a:prstGeom prst="rect">
            <a:avLst/>
          </a:prstGeom>
          <a:noFill/>
          <a:ln>
            <a:noFill/>
          </a:ln>
        </p:spPr>
      </p:pic>
      <p:sp>
        <p:nvSpPr>
          <p:cNvPr id="7" name="TextBox 6"/>
          <p:cNvSpPr txBox="1"/>
          <p:nvPr/>
        </p:nvSpPr>
        <p:spPr>
          <a:xfrm>
            <a:off x="173549" y="5452650"/>
            <a:ext cx="4277208" cy="646331"/>
          </a:xfrm>
          <a:prstGeom prst="rect">
            <a:avLst/>
          </a:prstGeom>
          <a:noFill/>
        </p:spPr>
        <p:txBody>
          <a:bodyPr wrap="none" rtlCol="0">
            <a:spAutoFit/>
          </a:bodyPr>
          <a:lstStyle/>
          <a:p>
            <a:r>
              <a:rPr lang="fr-FR" dirty="0" smtClean="0"/>
              <a:t>Analyse de faits = Unité phénoménologique</a:t>
            </a:r>
          </a:p>
          <a:p>
            <a:r>
              <a:rPr lang="fr-FR" dirty="0" smtClean="0"/>
              <a:t>Modèles empiriques/ précision</a:t>
            </a:r>
            <a:endParaRPr lang="fr-FR" dirty="0"/>
          </a:p>
        </p:txBody>
      </p:sp>
      <p:pic>
        <p:nvPicPr>
          <p:cNvPr id="8" name="Picture 7"/>
          <p:cNvPicPr>
            <a:picLocks noChangeAspect="1"/>
          </p:cNvPicPr>
          <p:nvPr/>
        </p:nvPicPr>
        <p:blipFill>
          <a:blip r:embed="rId3"/>
          <a:stretch>
            <a:fillRect/>
          </a:stretch>
        </p:blipFill>
        <p:spPr>
          <a:xfrm>
            <a:off x="3925313" y="3329158"/>
            <a:ext cx="4953000" cy="1511300"/>
          </a:xfrm>
          <a:prstGeom prst="rect">
            <a:avLst/>
          </a:prstGeom>
        </p:spPr>
      </p:pic>
      <p:sp>
        <p:nvSpPr>
          <p:cNvPr id="9" name="TextBox 8"/>
          <p:cNvSpPr txBox="1"/>
          <p:nvPr/>
        </p:nvSpPr>
        <p:spPr>
          <a:xfrm>
            <a:off x="4763955" y="5427535"/>
            <a:ext cx="3806075" cy="646331"/>
          </a:xfrm>
          <a:prstGeom prst="rect">
            <a:avLst/>
          </a:prstGeom>
          <a:noFill/>
        </p:spPr>
        <p:txBody>
          <a:bodyPr wrap="none" rtlCol="0">
            <a:spAutoFit/>
          </a:bodyPr>
          <a:lstStyle/>
          <a:p>
            <a:r>
              <a:rPr lang="en-US" dirty="0" smtClean="0"/>
              <a:t>S</a:t>
            </a:r>
            <a:r>
              <a:rPr lang="fr-FR" dirty="0" err="1" smtClean="0"/>
              <a:t>ynthèse</a:t>
            </a:r>
            <a:r>
              <a:rPr lang="fr-FR" dirty="0" smtClean="0"/>
              <a:t> de faits = Unité nomologique</a:t>
            </a:r>
          </a:p>
          <a:p>
            <a:r>
              <a:rPr lang="fr-FR" dirty="0" smtClean="0"/>
              <a:t>Modèles théoriques/ généricité</a:t>
            </a:r>
            <a:endParaRPr lang="fr-FR" dirty="0"/>
          </a:p>
        </p:txBody>
      </p:sp>
      <p:sp>
        <p:nvSpPr>
          <p:cNvPr id="12"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3" name="TextBox 2"/>
          <p:cNvSpPr txBox="1"/>
          <p:nvPr/>
        </p:nvSpPr>
        <p:spPr>
          <a:xfrm>
            <a:off x="356074" y="685800"/>
            <a:ext cx="7359117" cy="923330"/>
          </a:xfrm>
          <a:prstGeom prst="rect">
            <a:avLst/>
          </a:prstGeom>
          <a:noFill/>
        </p:spPr>
        <p:txBody>
          <a:bodyPr wrap="square" rtlCol="0">
            <a:spAutoFit/>
          </a:bodyPr>
          <a:lstStyle/>
          <a:p>
            <a:r>
              <a:rPr lang="fr-FR" b="1" dirty="0" smtClean="0">
                <a:solidFill>
                  <a:srgbClr val="660066"/>
                </a:solidFill>
              </a:rPr>
              <a:t>4. Dans les 3 pôles du triangle on travaille à des objectifs mais complémentaires =&gt; mais la surface de maximisation change avec l’accroissement de nos connaissances</a:t>
            </a:r>
            <a:endParaRPr lang="fr-FR" b="1" dirty="0">
              <a:solidFill>
                <a:srgbClr val="660066"/>
              </a:solidFill>
            </a:endParaRPr>
          </a:p>
        </p:txBody>
      </p:sp>
      <p:pic>
        <p:nvPicPr>
          <p:cNvPr id="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94267" y="493889"/>
            <a:ext cx="2306567" cy="271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En guise de conclusion</a:t>
            </a:r>
            <a:endParaRPr lang="fr-FR" sz="3600" dirty="0">
              <a:solidFill>
                <a:srgbClr val="0000FF"/>
              </a:solidFill>
            </a:endParaRPr>
          </a:p>
        </p:txBody>
      </p:sp>
    </p:spTree>
    <p:extLst>
      <p:ext uri="{BB962C8B-B14F-4D97-AF65-F5344CB8AC3E}">
        <p14:creationId xmlns:p14="http://schemas.microsoft.com/office/powerpoint/2010/main" val="730115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134CBC-74DF-8E49-A4D0-A43DA108708C}" type="slidenum">
              <a:rPr lang="en-AU" smtClean="0"/>
              <a:t>41</a:t>
            </a:fld>
            <a:endParaRPr lang="en-AU"/>
          </a:p>
        </p:txBody>
      </p:sp>
      <p:sp>
        <p:nvSpPr>
          <p:cNvPr id="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En guise de conclusion</a:t>
            </a:r>
            <a:endParaRPr lang="fr-FR" sz="3600" dirty="0">
              <a:solidFill>
                <a:srgbClr val="0000FF"/>
              </a:solidFill>
            </a:endParaRPr>
          </a:p>
        </p:txBody>
      </p:sp>
      <p:sp>
        <p:nvSpPr>
          <p:cNvPr id="6"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7" name="TextBox 6"/>
          <p:cNvSpPr txBox="1"/>
          <p:nvPr/>
        </p:nvSpPr>
        <p:spPr>
          <a:xfrm>
            <a:off x="628184" y="1008966"/>
            <a:ext cx="8515816" cy="923330"/>
          </a:xfrm>
          <a:prstGeom prst="rect">
            <a:avLst/>
          </a:prstGeom>
          <a:noFill/>
        </p:spPr>
        <p:txBody>
          <a:bodyPr wrap="square" rtlCol="0">
            <a:spAutoFit/>
          </a:bodyPr>
          <a:lstStyle/>
          <a:p>
            <a:pPr marL="285750" indent="-285750">
              <a:buFont typeface="Arial"/>
              <a:buChar char="•"/>
            </a:pPr>
            <a:r>
              <a:rPr lang="fr-FR" b="1" dirty="0" smtClean="0">
                <a:solidFill>
                  <a:srgbClr val="660066"/>
                </a:solidFill>
              </a:rPr>
              <a:t> Monde des concepts n’est pas que le produit de la science (position </a:t>
            </a:r>
            <a:r>
              <a:rPr lang="fr-FR" b="1" dirty="0" err="1" smtClean="0">
                <a:solidFill>
                  <a:srgbClr val="660066"/>
                </a:solidFill>
              </a:rPr>
              <a:t>externaliste</a:t>
            </a:r>
            <a:r>
              <a:rPr lang="fr-FR" b="1" dirty="0" smtClean="0">
                <a:solidFill>
                  <a:srgbClr val="660066"/>
                </a:solidFill>
              </a:rPr>
              <a:t>)</a:t>
            </a:r>
          </a:p>
          <a:p>
            <a:pPr marL="285750" indent="-285750">
              <a:buFont typeface="Arial"/>
              <a:buChar char="•"/>
            </a:pPr>
            <a:r>
              <a:rPr lang="fr-FR" b="1" dirty="0" smtClean="0">
                <a:solidFill>
                  <a:srgbClr val="660066"/>
                </a:solidFill>
              </a:rPr>
              <a:t> Façonner au mieux le monde du savoir objectif et l’espace des concepts est le propre de la science moderne qui est un produit historique et sociologique   </a:t>
            </a:r>
            <a:endParaRPr lang="fr-FR" b="1" dirty="0">
              <a:solidFill>
                <a:srgbClr val="660066"/>
              </a:solidFill>
            </a:endParaRPr>
          </a:p>
        </p:txBody>
      </p:sp>
      <p:sp>
        <p:nvSpPr>
          <p:cNvPr id="8" name="Rectangle 7"/>
          <p:cNvSpPr/>
          <p:nvPr/>
        </p:nvSpPr>
        <p:spPr>
          <a:xfrm>
            <a:off x="628184" y="2210271"/>
            <a:ext cx="6616158" cy="3139321"/>
          </a:xfrm>
          <a:prstGeom prst="rect">
            <a:avLst/>
          </a:prstGeom>
        </p:spPr>
        <p:txBody>
          <a:bodyPr wrap="square">
            <a:spAutoFit/>
          </a:bodyPr>
          <a:lstStyle/>
          <a:p>
            <a:r>
              <a:rPr lang="fr-FR" dirty="0"/>
              <a:t>«</a:t>
            </a:r>
            <a:r>
              <a:rPr lang="fr-FR" i="1" dirty="0"/>
              <a:t>Le sujet de la science est un non un collectif intégré (…), mais un champ et un champ tout a fait singulier, dans lequel les rapports de force et de lutte entre les agents et les institutions sont soumis aux lois spécifiques (dialogiques et argumentatives) découlant des deux propriétés fondamentales, étroitement liées entre elles, la fermeture (ou la concurrence des pairs) et l’arbitrage du réel (…). La logique elle-même, la nécessité logique est la norme sociale d’une catégorie particulière d’univers sociaux, les champs scientifiques, et elle s’exerce à travers des contraintes (notamment les censures) socialement instituées dans cet univers.</a:t>
            </a:r>
            <a:r>
              <a:rPr lang="fr-FR" dirty="0"/>
              <a:t>» </a:t>
            </a:r>
            <a:r>
              <a:rPr lang="fr-FR" dirty="0" smtClean="0"/>
              <a:t>Bourdieu, Science de la science et réflexivité</a:t>
            </a:r>
            <a:endParaRPr lang="en-GB" dirty="0"/>
          </a:p>
        </p:txBody>
      </p:sp>
      <p:sp>
        <p:nvSpPr>
          <p:cNvPr id="9" name="TextBox 8"/>
          <p:cNvSpPr txBox="1"/>
          <p:nvPr/>
        </p:nvSpPr>
        <p:spPr>
          <a:xfrm>
            <a:off x="710466" y="5572132"/>
            <a:ext cx="7976334" cy="646331"/>
          </a:xfrm>
          <a:prstGeom prst="rect">
            <a:avLst/>
          </a:prstGeom>
          <a:noFill/>
        </p:spPr>
        <p:txBody>
          <a:bodyPr wrap="square" rtlCol="0">
            <a:spAutoFit/>
          </a:bodyPr>
          <a:lstStyle/>
          <a:p>
            <a:r>
              <a:rPr lang="fr-CA" dirty="0" smtClean="0"/>
              <a:t>Course à la publication, injonction à servir la rentabilité du capital =&gt; menaces sur la science? </a:t>
            </a:r>
            <a:endParaRPr lang="fr-CA" dirty="0"/>
          </a:p>
        </p:txBody>
      </p:sp>
    </p:spTree>
    <p:extLst>
      <p:ext uri="{BB962C8B-B14F-4D97-AF65-F5344CB8AC3E}">
        <p14:creationId xmlns:p14="http://schemas.microsoft.com/office/powerpoint/2010/main" val="2951774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ue de haut#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6"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Merci</a:t>
            </a:r>
            <a:endParaRPr lang="fr-FR" sz="3600" dirty="0">
              <a:solidFill>
                <a:srgbClr val="0000FF"/>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42</a:t>
            </a:fld>
            <a:endParaRPr lang="en-AU"/>
          </a:p>
        </p:txBody>
      </p:sp>
      <p:sp>
        <p:nvSpPr>
          <p:cNvPr id="7"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Tree>
    <p:extLst>
      <p:ext uri="{BB962C8B-B14F-4D97-AF65-F5344CB8AC3E}">
        <p14:creationId xmlns:p14="http://schemas.microsoft.com/office/powerpoint/2010/main" val="3506040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0" name="Text Box 8"/>
          <p:cNvSpPr txBox="1">
            <a:spLocks noChangeArrowheads="1"/>
          </p:cNvSpPr>
          <p:nvPr/>
        </p:nvSpPr>
        <p:spPr bwMode="auto">
          <a:xfrm>
            <a:off x="669925" y="431800"/>
            <a:ext cx="8215313" cy="406400"/>
          </a:xfrm>
          <a:prstGeom prst="rect">
            <a:avLst/>
          </a:prstGeom>
          <a:solidFill>
            <a:schemeClr val="bg1">
              <a:alpha val="80000"/>
            </a:scheme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a:latin typeface="Times New Roman" charset="0"/>
                <a:cs typeface="+mn-cs"/>
              </a:rPr>
              <a:t>Model evaluation on several processes (</a:t>
            </a:r>
            <a:r>
              <a:rPr lang="en-US" sz="1600" b="1">
                <a:latin typeface="Times New Roman" charset="0"/>
                <a:cs typeface="+mn-cs"/>
              </a:rPr>
              <a:t>Davi et al. 2005)</a:t>
            </a:r>
            <a:r>
              <a:rPr lang="en-US" sz="2000" b="1">
                <a:latin typeface="Times New Roman" charset="0"/>
                <a:cs typeface="+mn-cs"/>
              </a:rPr>
              <a:t> </a:t>
            </a:r>
          </a:p>
        </p:txBody>
      </p:sp>
      <p:sp>
        <p:nvSpPr>
          <p:cNvPr id="8" name="Rectangle 7"/>
          <p:cNvSpPr/>
          <p:nvPr/>
        </p:nvSpPr>
        <p:spPr>
          <a:xfrm>
            <a:off x="-13548" y="-10544"/>
            <a:ext cx="9157547" cy="461665"/>
          </a:xfrm>
          <a:prstGeom prst="rect">
            <a:avLst/>
          </a:prstGeom>
          <a:solidFill>
            <a:schemeClr val="tx1"/>
          </a:solidFill>
        </p:spPr>
        <p:txBody>
          <a:bodyPr wrap="square">
            <a:spAutoFit/>
          </a:bodyPr>
          <a:lstStyle/>
          <a:p>
            <a:r>
              <a:rPr lang="en-US" sz="2400" dirty="0" smtClean="0">
                <a:solidFill>
                  <a:schemeClr val="bg1"/>
                </a:solidFill>
              </a:rPr>
              <a:t>Evaluation of CASTANEA model</a:t>
            </a:r>
          </a:p>
        </p:txBody>
      </p:sp>
      <p:pic>
        <p:nvPicPr>
          <p:cNvPr id="2" name="Picture 1" descr="Capture d’écran 2014-01-21 à 10.45.38.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432" y="1075154"/>
            <a:ext cx="6623564" cy="2888563"/>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19901" y="956933"/>
            <a:ext cx="2065337" cy="3619500"/>
          </a:xfrm>
          <a:prstGeom prst="rect">
            <a:avLst/>
          </a:prstGeom>
        </p:spPr>
      </p:pic>
      <p:pic>
        <p:nvPicPr>
          <p:cNvPr id="4" name="Picture 3" descr="Capture d’écran 2014-01-21 à 10.45.55.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1190" y="4326593"/>
            <a:ext cx="4633054" cy="2330779"/>
          </a:xfrm>
          <a:prstGeom prst="rect">
            <a:avLst/>
          </a:prstGeom>
        </p:spPr>
      </p:pic>
      <p:pic>
        <p:nvPicPr>
          <p:cNvPr id="5" name="Picture 4" descr="Capture d’écran 2014-01-21 à 10.45.55.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39998" y="5014913"/>
            <a:ext cx="3845240" cy="1540477"/>
          </a:xfrm>
          <a:prstGeom prst="rect">
            <a:avLst/>
          </a:prstGeom>
        </p:spPr>
      </p:pic>
      <p:sp>
        <p:nvSpPr>
          <p:cNvPr id="9" name="Ellipse 8"/>
          <p:cNvSpPr/>
          <p:nvPr/>
        </p:nvSpPr>
        <p:spPr>
          <a:xfrm>
            <a:off x="97783" y="550224"/>
            <a:ext cx="1704384"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C00000"/>
                </a:solidFill>
              </a:rPr>
              <a:t>Validation</a:t>
            </a:r>
            <a:endParaRPr lang="en-US" b="1" dirty="0">
              <a:solidFill>
                <a:srgbClr val="C00000"/>
              </a:solidFill>
            </a:endParaRPr>
          </a:p>
        </p:txBody>
      </p:sp>
      <p:sp>
        <p:nvSpPr>
          <p:cNvPr id="6" name="Espace réservé du numéro de diapositive 5"/>
          <p:cNvSpPr>
            <a:spLocks noGrp="1"/>
          </p:cNvSpPr>
          <p:nvPr>
            <p:ph type="sldNum" sz="quarter" idx="12"/>
          </p:nvPr>
        </p:nvSpPr>
        <p:spPr/>
        <p:txBody>
          <a:bodyPr/>
          <a:lstStyle/>
          <a:p>
            <a:fld id="{94134CBC-74DF-8E49-A4D0-A43DA108708C}" type="slidenum">
              <a:rPr lang="en-AU" smtClean="0"/>
              <a:t>5</a:t>
            </a:fld>
            <a:endParaRPr lang="en-AU"/>
          </a:p>
        </p:txBody>
      </p:sp>
    </p:spTree>
    <p:extLst>
      <p:ext uri="{BB962C8B-B14F-4D97-AF65-F5344CB8AC3E}">
        <p14:creationId xmlns:p14="http://schemas.microsoft.com/office/powerpoint/2010/main" val="12355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310718" y="188913"/>
            <a:ext cx="8644470" cy="1631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dirty="0">
                <a:latin typeface="Times New Roman" pitchFamily="18" charset="0"/>
              </a:rPr>
              <a:t>Augmentation conjointe de la température, du stress hydrique et du </a:t>
            </a:r>
            <a:r>
              <a:rPr lang="fr-FR" sz="2000" dirty="0" smtClean="0">
                <a:latin typeface="Times New Roman" pitchFamily="18" charset="0"/>
              </a:rPr>
              <a:t>CO2 sur le flux net de carbone</a:t>
            </a:r>
            <a:endParaRPr lang="fr-FR" sz="2000" dirty="0">
              <a:latin typeface="Times New Roman" pitchFamily="18" charset="0"/>
            </a:endParaRPr>
          </a:p>
          <a:p>
            <a:pPr algn="ctr"/>
            <a:endParaRPr lang="fr-FR" sz="2000" dirty="0">
              <a:latin typeface="Times New Roman" pitchFamily="18" charset="0"/>
            </a:endParaRPr>
          </a:p>
          <a:p>
            <a:pPr algn="ctr"/>
            <a:r>
              <a:rPr lang="fr-FR" sz="2000" dirty="0">
                <a:latin typeface="Times New Roman" pitchFamily="18" charset="0"/>
              </a:rPr>
              <a:t>Modélisation des effets est complexe (dépendent de l’espèce)</a:t>
            </a:r>
          </a:p>
          <a:p>
            <a:pPr algn="ctr"/>
            <a:r>
              <a:rPr lang="fr-FR" sz="2000" dirty="0">
                <a:latin typeface="Times New Roman" pitchFamily="18" charset="0"/>
              </a:rPr>
              <a:t>Modèles </a:t>
            </a:r>
            <a:r>
              <a:rPr lang="fr-FR" sz="2000" dirty="0" smtClean="0">
                <a:latin typeface="Times New Roman" pitchFamily="18" charset="0"/>
              </a:rPr>
              <a:t>statistiques </a:t>
            </a:r>
            <a:r>
              <a:rPr lang="fr-FR" sz="2000" dirty="0">
                <a:latin typeface="Times New Roman" pitchFamily="18" charset="0"/>
              </a:rPr>
              <a:t>sont inopérants</a:t>
            </a:r>
          </a:p>
        </p:txBody>
      </p:sp>
      <p:sp>
        <p:nvSpPr>
          <p:cNvPr id="301059" name="AutoShape 3"/>
          <p:cNvSpPr>
            <a:spLocks noChangeArrowheads="1"/>
          </p:cNvSpPr>
          <p:nvPr/>
        </p:nvSpPr>
        <p:spPr bwMode="auto">
          <a:xfrm>
            <a:off x="408372" y="1194626"/>
            <a:ext cx="936625" cy="217488"/>
          </a:xfrm>
          <a:prstGeom prst="rightArrow">
            <a:avLst>
              <a:gd name="adj1" fmla="val 50000"/>
              <a:gd name="adj2" fmla="val 1076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106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3288" y="1997075"/>
            <a:ext cx="6311900" cy="4014788"/>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1647825" y="6092825"/>
            <a:ext cx="5846763" cy="64928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600" i="1">
                <a:solidFill>
                  <a:schemeClr val="bg1"/>
                </a:solidFill>
                <a:cs typeface="Arial" charset="0"/>
              </a:rPr>
              <a:t>Résumé de la contribution de chaque facteur dans la tendance observée sur le FNC entre 1960 et 2100</a:t>
            </a:r>
            <a:endParaRPr lang="fr-FR" sz="1600">
              <a:solidFill>
                <a:schemeClr val="bg1"/>
              </a:solidFill>
              <a:cs typeface="Arial" charset="0"/>
            </a:endParaRPr>
          </a:p>
        </p:txBody>
      </p:sp>
      <p:sp>
        <p:nvSpPr>
          <p:cNvPr id="6"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7" name="Ellipse 6"/>
          <p:cNvSpPr/>
          <p:nvPr/>
        </p:nvSpPr>
        <p:spPr>
          <a:xfrm>
            <a:off x="142072" y="2669433"/>
            <a:ext cx="2405849"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C00000"/>
                </a:solidFill>
              </a:rPr>
              <a:t>« Prédiction »</a:t>
            </a:r>
            <a:endParaRPr lang="en-US" b="1" dirty="0">
              <a:solidFill>
                <a:srgbClr val="C00000"/>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6</a:t>
            </a:fld>
            <a:endParaRPr lang="en-AU"/>
          </a:p>
        </p:txBody>
      </p:sp>
    </p:spTree>
    <p:extLst>
      <p:ext uri="{BB962C8B-B14F-4D97-AF65-F5344CB8AC3E}">
        <p14:creationId xmlns:p14="http://schemas.microsoft.com/office/powerpoint/2010/main" val="339160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g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1338"/>
            <a:ext cx="9009063"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5364088" y="5857527"/>
            <a:ext cx="24042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400" i="1" dirty="0" err="1" smtClean="0"/>
              <a:t>Oddou-Muratorio</a:t>
            </a:r>
            <a:r>
              <a:rPr lang="fr-FR" sz="1400" i="1" dirty="0" smtClean="0"/>
              <a:t> &amp; </a:t>
            </a:r>
            <a:r>
              <a:rPr lang="fr-FR" sz="1400" i="1" dirty="0" err="1" smtClean="0"/>
              <a:t>Davi</a:t>
            </a:r>
            <a:r>
              <a:rPr lang="fr-FR" sz="1400" i="1" dirty="0" smtClean="0"/>
              <a:t> 2014</a:t>
            </a:r>
            <a:endParaRPr lang="fr-FR" sz="1400" i="1" dirty="0"/>
          </a:p>
        </p:txBody>
      </p:sp>
      <p:sp>
        <p:nvSpPr>
          <p:cNvPr id="5"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Généalogie d’une réflexion</a:t>
            </a:r>
            <a:endParaRPr lang="fr-FR" sz="3600" dirty="0">
              <a:solidFill>
                <a:srgbClr val="0000FF"/>
              </a:solidFill>
            </a:endParaRPr>
          </a:p>
        </p:txBody>
      </p:sp>
      <p:sp>
        <p:nvSpPr>
          <p:cNvPr id="6"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7" name="Ellipse 6"/>
          <p:cNvSpPr/>
          <p:nvPr/>
        </p:nvSpPr>
        <p:spPr>
          <a:xfrm>
            <a:off x="5823781" y="742978"/>
            <a:ext cx="2405849"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C00000"/>
                </a:solidFill>
              </a:rPr>
              <a:t>Couplage</a:t>
            </a:r>
            <a:endParaRPr lang="en-US" b="1" dirty="0">
              <a:solidFill>
                <a:srgbClr val="C00000"/>
              </a:solidFill>
            </a:endParaRPr>
          </a:p>
        </p:txBody>
      </p:sp>
      <p:sp>
        <p:nvSpPr>
          <p:cNvPr id="8" name="Ellipse 7"/>
          <p:cNvSpPr/>
          <p:nvPr/>
        </p:nvSpPr>
        <p:spPr>
          <a:xfrm>
            <a:off x="6178859" y="1330503"/>
            <a:ext cx="2830204"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C00000"/>
                </a:solidFill>
              </a:rPr>
              <a:t>Interdisciplinarité</a:t>
            </a:r>
            <a:endParaRPr lang="en-US" b="1" dirty="0">
              <a:solidFill>
                <a:srgbClr val="C00000"/>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7</a:t>
            </a:fld>
            <a:endParaRPr lang="en-AU"/>
          </a:p>
        </p:txBody>
      </p:sp>
    </p:spTree>
    <p:extLst>
      <p:ext uri="{BB962C8B-B14F-4D97-AF65-F5344CB8AC3E}">
        <p14:creationId xmlns:p14="http://schemas.microsoft.com/office/powerpoint/2010/main" val="3426370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Image 2"/>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503613" y="279400"/>
            <a:ext cx="11398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1"/>
          <p:cNvSpPr>
            <a:spLocks noChangeArrowheads="1"/>
          </p:cNvSpPr>
          <p:nvPr/>
        </p:nvSpPr>
        <p:spPr bwMode="auto">
          <a:xfrm rot="13680851" flipV="1">
            <a:off x="1947863" y="549275"/>
            <a:ext cx="463550" cy="3638550"/>
          </a:xfrm>
          <a:custGeom>
            <a:avLst/>
            <a:gdLst>
              <a:gd name="G0" fmla="+- -189951 0 0"/>
              <a:gd name="G1" fmla="+- -5980897 0 0"/>
              <a:gd name="G2" fmla="+- -189951 0 -5980897"/>
              <a:gd name="G3" fmla="+- 10800 0 0"/>
              <a:gd name="G4" fmla="+- 0 0 -189951"/>
              <a:gd name="T0" fmla="*/ 360 256 1"/>
              <a:gd name="T1" fmla="*/ 0 256 1"/>
              <a:gd name="G5" fmla="+- G2 T0 T1"/>
              <a:gd name="G6" fmla="?: G2 G2 G5"/>
              <a:gd name="G7" fmla="+- 0 0 G6"/>
              <a:gd name="G8" fmla="+- 8899 0 0"/>
              <a:gd name="G9" fmla="+- 0 0 -5980897"/>
              <a:gd name="G10" fmla="+- 8899 0 2700"/>
              <a:gd name="G11" fmla="cos G10 -189951"/>
              <a:gd name="G12" fmla="sin G10 -189951"/>
              <a:gd name="G13" fmla="cos 13500 -189951"/>
              <a:gd name="G14" fmla="sin 13500 -189951"/>
              <a:gd name="G15" fmla="+- G11 10800 0"/>
              <a:gd name="G16" fmla="+- G12 10800 0"/>
              <a:gd name="G17" fmla="+- G13 10800 0"/>
              <a:gd name="G18" fmla="+- G14 10800 0"/>
              <a:gd name="G19" fmla="*/ 8899 1 2"/>
              <a:gd name="G20" fmla="+- G19 5400 0"/>
              <a:gd name="G21" fmla="cos G20 -189951"/>
              <a:gd name="G22" fmla="sin G20 -189951"/>
              <a:gd name="G23" fmla="+- G21 10800 0"/>
              <a:gd name="G24" fmla="+- G12 G23 G22"/>
              <a:gd name="G25" fmla="+- G22 G23 G11"/>
              <a:gd name="G26" fmla="cos 10800 -189951"/>
              <a:gd name="G27" fmla="sin 10800 -189951"/>
              <a:gd name="G28" fmla="cos 8899 -189951"/>
              <a:gd name="G29" fmla="sin 8899 -189951"/>
              <a:gd name="G30" fmla="+- G26 10800 0"/>
              <a:gd name="G31" fmla="+- G27 10800 0"/>
              <a:gd name="G32" fmla="+- G28 10800 0"/>
              <a:gd name="G33" fmla="+- G29 10800 0"/>
              <a:gd name="G34" fmla="+- G19 5400 0"/>
              <a:gd name="G35" fmla="cos G34 -5980897"/>
              <a:gd name="G36" fmla="sin G34 -5980897"/>
              <a:gd name="G37" fmla="+/ -5980897 -189951 2"/>
              <a:gd name="T2" fmla="*/ 180 256 1"/>
              <a:gd name="T3" fmla="*/ 0 256 1"/>
              <a:gd name="G38" fmla="+- G37 T2 T3"/>
              <a:gd name="G39" fmla="?: G2 G37 G38"/>
              <a:gd name="G40" fmla="cos 10800 G39"/>
              <a:gd name="G41" fmla="sin 10800 G39"/>
              <a:gd name="G42" fmla="cos 8899 G39"/>
              <a:gd name="G43" fmla="sin 8899 G39"/>
              <a:gd name="G44" fmla="+- G40 10800 0"/>
              <a:gd name="G45" fmla="+- G41 10800 0"/>
              <a:gd name="G46" fmla="+- G42 10800 0"/>
              <a:gd name="G47" fmla="+- G43 10800 0"/>
              <a:gd name="G48" fmla="+- G35 10800 0"/>
              <a:gd name="G49" fmla="+- G36 10800 0"/>
              <a:gd name="T4" fmla="*/ 18154 w 21600"/>
              <a:gd name="T5" fmla="*/ 2891 h 21600"/>
              <a:gd name="T6" fmla="*/ 10583 w 21600"/>
              <a:gd name="T7" fmla="*/ 952 h 21600"/>
              <a:gd name="T8" fmla="*/ 16860 w 21600"/>
              <a:gd name="T9" fmla="*/ 4283 h 21600"/>
              <a:gd name="T10" fmla="*/ 24282 w 21600"/>
              <a:gd name="T11" fmla="*/ 10117 h 21600"/>
              <a:gd name="T12" fmla="*/ 20822 w 21600"/>
              <a:gd name="T13" fmla="*/ 13947 h 21600"/>
              <a:gd name="T14" fmla="*/ 16991 w 21600"/>
              <a:gd name="T15" fmla="*/ 104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87" y="10350"/>
                </a:moveTo>
                <a:cubicBezTo>
                  <a:pt x="19447" y="5616"/>
                  <a:pt x="15539" y="1901"/>
                  <a:pt x="10800" y="1901"/>
                </a:cubicBezTo>
                <a:cubicBezTo>
                  <a:pt x="10734" y="1900"/>
                  <a:pt x="10669" y="1901"/>
                  <a:pt x="10604" y="1903"/>
                </a:cubicBezTo>
                <a:lnTo>
                  <a:pt x="10562" y="2"/>
                </a:lnTo>
                <a:cubicBezTo>
                  <a:pt x="10641" y="0"/>
                  <a:pt x="10720" y="-1"/>
                  <a:pt x="10800" y="0"/>
                </a:cubicBezTo>
                <a:cubicBezTo>
                  <a:pt x="16552" y="0"/>
                  <a:pt x="21295" y="4508"/>
                  <a:pt x="21586" y="10253"/>
                </a:cubicBezTo>
                <a:lnTo>
                  <a:pt x="24282" y="10117"/>
                </a:lnTo>
                <a:lnTo>
                  <a:pt x="20822" y="13947"/>
                </a:lnTo>
                <a:lnTo>
                  <a:pt x="16991" y="10486"/>
                </a:lnTo>
                <a:lnTo>
                  <a:pt x="19687" y="10350"/>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5" name="AutoShape 12"/>
          <p:cNvSpPr>
            <a:spLocks noChangeArrowheads="1"/>
          </p:cNvSpPr>
          <p:nvPr/>
        </p:nvSpPr>
        <p:spPr bwMode="auto">
          <a:xfrm rot="11930459" flipV="1">
            <a:off x="2832100" y="1055688"/>
            <a:ext cx="457200" cy="2736850"/>
          </a:xfrm>
          <a:custGeom>
            <a:avLst/>
            <a:gdLst>
              <a:gd name="G0" fmla="+- -189951 0 0"/>
              <a:gd name="G1" fmla="+- -6003061 0 0"/>
              <a:gd name="G2" fmla="+- -189951 0 -6003061"/>
              <a:gd name="G3" fmla="+- 10800 0 0"/>
              <a:gd name="G4" fmla="+- 0 0 -189951"/>
              <a:gd name="T0" fmla="*/ 360 256 1"/>
              <a:gd name="T1" fmla="*/ 0 256 1"/>
              <a:gd name="G5" fmla="+- G2 T0 T1"/>
              <a:gd name="G6" fmla="?: G2 G2 G5"/>
              <a:gd name="G7" fmla="+- 0 0 G6"/>
              <a:gd name="G8" fmla="+- 8899 0 0"/>
              <a:gd name="G9" fmla="+- 0 0 -6003061"/>
              <a:gd name="G10" fmla="+- 8899 0 2700"/>
              <a:gd name="G11" fmla="cos G10 -189951"/>
              <a:gd name="G12" fmla="sin G10 -189951"/>
              <a:gd name="G13" fmla="cos 13500 -189951"/>
              <a:gd name="G14" fmla="sin 13500 -189951"/>
              <a:gd name="G15" fmla="+- G11 10800 0"/>
              <a:gd name="G16" fmla="+- G12 10800 0"/>
              <a:gd name="G17" fmla="+- G13 10800 0"/>
              <a:gd name="G18" fmla="+- G14 10800 0"/>
              <a:gd name="G19" fmla="*/ 8899 1 2"/>
              <a:gd name="G20" fmla="+- G19 5400 0"/>
              <a:gd name="G21" fmla="cos G20 -189951"/>
              <a:gd name="G22" fmla="sin G20 -189951"/>
              <a:gd name="G23" fmla="+- G21 10800 0"/>
              <a:gd name="G24" fmla="+- G12 G23 G22"/>
              <a:gd name="G25" fmla="+- G22 G23 G11"/>
              <a:gd name="G26" fmla="cos 10800 -189951"/>
              <a:gd name="G27" fmla="sin 10800 -189951"/>
              <a:gd name="G28" fmla="cos 8899 -189951"/>
              <a:gd name="G29" fmla="sin 8899 -189951"/>
              <a:gd name="G30" fmla="+- G26 10800 0"/>
              <a:gd name="G31" fmla="+- G27 10800 0"/>
              <a:gd name="G32" fmla="+- G28 10800 0"/>
              <a:gd name="G33" fmla="+- G29 10800 0"/>
              <a:gd name="G34" fmla="+- G19 5400 0"/>
              <a:gd name="G35" fmla="cos G34 -6003061"/>
              <a:gd name="G36" fmla="sin G34 -6003061"/>
              <a:gd name="G37" fmla="+/ -6003061 -189951 2"/>
              <a:gd name="T2" fmla="*/ 180 256 1"/>
              <a:gd name="T3" fmla="*/ 0 256 1"/>
              <a:gd name="G38" fmla="+- G37 T2 T3"/>
              <a:gd name="G39" fmla="?: G2 G37 G38"/>
              <a:gd name="G40" fmla="cos 10800 G39"/>
              <a:gd name="G41" fmla="sin 10800 G39"/>
              <a:gd name="G42" fmla="cos 8899 G39"/>
              <a:gd name="G43" fmla="sin 8899 G39"/>
              <a:gd name="G44" fmla="+- G40 10800 0"/>
              <a:gd name="G45" fmla="+- G41 10800 0"/>
              <a:gd name="G46" fmla="+- G42 10800 0"/>
              <a:gd name="G47" fmla="+- G43 10800 0"/>
              <a:gd name="G48" fmla="+- G35 10800 0"/>
              <a:gd name="G49" fmla="+- G36 10800 0"/>
              <a:gd name="T4" fmla="*/ 18131 w 21600"/>
              <a:gd name="T5" fmla="*/ 2869 h 21600"/>
              <a:gd name="T6" fmla="*/ 10525 w 21600"/>
              <a:gd name="T7" fmla="*/ 953 h 21600"/>
              <a:gd name="T8" fmla="*/ 16840 w 21600"/>
              <a:gd name="T9" fmla="*/ 4265 h 21600"/>
              <a:gd name="T10" fmla="*/ 24282 w 21600"/>
              <a:gd name="T11" fmla="*/ 10117 h 21600"/>
              <a:gd name="T12" fmla="*/ 20822 w 21600"/>
              <a:gd name="T13" fmla="*/ 13947 h 21600"/>
              <a:gd name="T14" fmla="*/ 16991 w 21600"/>
              <a:gd name="T15" fmla="*/ 104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87" y="10350"/>
                </a:moveTo>
                <a:cubicBezTo>
                  <a:pt x="19447" y="5616"/>
                  <a:pt x="15539" y="1901"/>
                  <a:pt x="10800" y="1901"/>
                </a:cubicBezTo>
                <a:cubicBezTo>
                  <a:pt x="10717" y="1900"/>
                  <a:pt x="10634" y="1902"/>
                  <a:pt x="10551" y="1904"/>
                </a:cubicBezTo>
                <a:lnTo>
                  <a:pt x="10498" y="4"/>
                </a:lnTo>
                <a:cubicBezTo>
                  <a:pt x="10599" y="1"/>
                  <a:pt x="10699" y="-1"/>
                  <a:pt x="10800" y="0"/>
                </a:cubicBezTo>
                <a:cubicBezTo>
                  <a:pt x="16552" y="0"/>
                  <a:pt x="21295" y="4508"/>
                  <a:pt x="21586" y="10253"/>
                </a:cubicBezTo>
                <a:lnTo>
                  <a:pt x="24282" y="10117"/>
                </a:lnTo>
                <a:lnTo>
                  <a:pt x="20822" y="13947"/>
                </a:lnTo>
                <a:lnTo>
                  <a:pt x="16991" y="10486"/>
                </a:lnTo>
                <a:lnTo>
                  <a:pt x="19687" y="10350"/>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6" name="Text Box 17"/>
          <p:cNvSpPr txBox="1">
            <a:spLocks noChangeArrowheads="1"/>
          </p:cNvSpPr>
          <p:nvPr/>
        </p:nvSpPr>
        <p:spPr bwMode="auto">
          <a:xfrm>
            <a:off x="2274888" y="2679700"/>
            <a:ext cx="955675" cy="461963"/>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tx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7" rIns="91434" bIns="45717">
            <a:spAutoFit/>
          </a:bodyPr>
          <a:lstStyle/>
          <a:p>
            <a:pPr fontAlgn="auto">
              <a:spcBef>
                <a:spcPts val="0"/>
              </a:spcBef>
              <a:spcAft>
                <a:spcPts val="0"/>
              </a:spcAft>
              <a:defRPr/>
            </a:pPr>
            <a:r>
              <a:rPr lang="fr-FR" sz="2400">
                <a:latin typeface="+mj-lt"/>
                <a:cs typeface="Times New Roman" pitchFamily="18" charset="0"/>
              </a:rPr>
              <a:t>Pollen</a:t>
            </a:r>
          </a:p>
        </p:txBody>
      </p:sp>
      <p:sp>
        <p:nvSpPr>
          <p:cNvPr id="7" name="Text Box 22"/>
          <p:cNvSpPr txBox="1">
            <a:spLocks noChangeArrowheads="1"/>
          </p:cNvSpPr>
          <p:nvPr/>
        </p:nvSpPr>
        <p:spPr bwMode="auto">
          <a:xfrm>
            <a:off x="827088" y="2598738"/>
            <a:ext cx="1033462" cy="461962"/>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tx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7" rIns="91434" bIns="45717">
            <a:spAutoFit/>
          </a:bodyPr>
          <a:lstStyle/>
          <a:p>
            <a:pPr fontAlgn="auto">
              <a:spcBef>
                <a:spcPts val="0"/>
              </a:spcBef>
              <a:spcAft>
                <a:spcPts val="0"/>
              </a:spcAft>
              <a:defRPr/>
            </a:pPr>
            <a:r>
              <a:rPr lang="fr-FR" sz="2400">
                <a:latin typeface="+mj-lt"/>
                <a:cs typeface="Times New Roman" pitchFamily="18" charset="0"/>
              </a:rPr>
              <a:t>Ovules</a:t>
            </a:r>
          </a:p>
        </p:txBody>
      </p:sp>
      <p:sp>
        <p:nvSpPr>
          <p:cNvPr id="10" name="Text Box 19"/>
          <p:cNvSpPr txBox="1">
            <a:spLocks noChangeArrowheads="1"/>
          </p:cNvSpPr>
          <p:nvPr/>
        </p:nvSpPr>
        <p:spPr bwMode="auto">
          <a:xfrm flipH="1">
            <a:off x="214313" y="1565275"/>
            <a:ext cx="2197100" cy="350838"/>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0" tIns="0" rIns="0" bIns="0" anchor="ctr" anchorCtr="1">
            <a:spAutoFit/>
          </a:bodyPr>
          <a:lstStyle/>
          <a:p>
            <a:pPr algn="ctr" fontAlgn="auto">
              <a:lnSpc>
                <a:spcPct val="140000"/>
              </a:lnSpc>
              <a:spcBef>
                <a:spcPts val="0"/>
              </a:spcBef>
              <a:spcAft>
                <a:spcPts val="0"/>
              </a:spcAft>
              <a:defRPr/>
            </a:pPr>
            <a:r>
              <a:rPr lang="fr-FR" i="1" dirty="0" err="1">
                <a:solidFill>
                  <a:srgbClr val="C00000"/>
                </a:solidFill>
                <a:latin typeface="+mj-lt"/>
                <a:cs typeface="Times New Roman" pitchFamily="18" charset="0"/>
              </a:rPr>
              <a:t>Fecundity</a:t>
            </a:r>
            <a:r>
              <a:rPr lang="fr-FR" i="1" dirty="0">
                <a:solidFill>
                  <a:srgbClr val="C00000"/>
                </a:solidFill>
                <a:latin typeface="+mj-lt"/>
                <a:cs typeface="Times New Roman" pitchFamily="18" charset="0"/>
              </a:rPr>
              <a:t> = f(</a:t>
            </a:r>
            <a:r>
              <a:rPr lang="fr-FR" i="1" dirty="0" err="1">
                <a:solidFill>
                  <a:srgbClr val="C00000"/>
                </a:solidFill>
                <a:latin typeface="+mj-lt"/>
                <a:cs typeface="Times New Roman" pitchFamily="18" charset="0"/>
              </a:rPr>
              <a:t>reserves</a:t>
            </a:r>
            <a:r>
              <a:rPr lang="fr-FR" i="1" dirty="0">
                <a:solidFill>
                  <a:srgbClr val="C00000"/>
                </a:solidFill>
                <a:latin typeface="+mj-lt"/>
                <a:cs typeface="Times New Roman" pitchFamily="18" charset="0"/>
              </a:rPr>
              <a:t>)</a:t>
            </a:r>
          </a:p>
        </p:txBody>
      </p:sp>
      <p:sp>
        <p:nvSpPr>
          <p:cNvPr id="11" name="Text Box 10"/>
          <p:cNvSpPr txBox="1">
            <a:spLocks noChangeArrowheads="1"/>
          </p:cNvSpPr>
          <p:nvPr/>
        </p:nvSpPr>
        <p:spPr bwMode="auto">
          <a:xfrm flipH="1">
            <a:off x="1617663" y="4941888"/>
            <a:ext cx="1442168" cy="461659"/>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tx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fontAlgn="auto">
              <a:spcBef>
                <a:spcPts val="0"/>
              </a:spcBef>
              <a:spcAft>
                <a:spcPts val="0"/>
              </a:spcAft>
              <a:defRPr/>
            </a:pPr>
            <a:r>
              <a:rPr lang="fr-FR" sz="2400" dirty="0">
                <a:latin typeface="+mj-lt"/>
                <a:cs typeface="Times New Roman" pitchFamily="18" charset="0"/>
              </a:rPr>
              <a:t>SEEDS</a:t>
            </a:r>
          </a:p>
        </p:txBody>
      </p:sp>
      <p:sp>
        <p:nvSpPr>
          <p:cNvPr id="12" name="AutoShape 13"/>
          <p:cNvSpPr>
            <a:spLocks noChangeArrowheads="1"/>
          </p:cNvSpPr>
          <p:nvPr/>
        </p:nvSpPr>
        <p:spPr bwMode="auto">
          <a:xfrm rot="12831197" flipH="1" flipV="1">
            <a:off x="2017713" y="2997200"/>
            <a:ext cx="457200" cy="2590800"/>
          </a:xfrm>
          <a:custGeom>
            <a:avLst/>
            <a:gdLst>
              <a:gd name="G0" fmla="+- -189951 0 0"/>
              <a:gd name="G1" fmla="+- -6003061 0 0"/>
              <a:gd name="G2" fmla="+- -189951 0 -6003061"/>
              <a:gd name="G3" fmla="+- 10800 0 0"/>
              <a:gd name="G4" fmla="+- 0 0 -189951"/>
              <a:gd name="T0" fmla="*/ 360 256 1"/>
              <a:gd name="T1" fmla="*/ 0 256 1"/>
              <a:gd name="G5" fmla="+- G2 T0 T1"/>
              <a:gd name="G6" fmla="?: G2 G2 G5"/>
              <a:gd name="G7" fmla="+- 0 0 G6"/>
              <a:gd name="G8" fmla="+- 8899 0 0"/>
              <a:gd name="G9" fmla="+- 0 0 -6003061"/>
              <a:gd name="G10" fmla="+- 8899 0 2700"/>
              <a:gd name="G11" fmla="cos G10 -189951"/>
              <a:gd name="G12" fmla="sin G10 -189951"/>
              <a:gd name="G13" fmla="cos 13500 -189951"/>
              <a:gd name="G14" fmla="sin 13500 -189951"/>
              <a:gd name="G15" fmla="+- G11 10800 0"/>
              <a:gd name="G16" fmla="+- G12 10800 0"/>
              <a:gd name="G17" fmla="+- G13 10800 0"/>
              <a:gd name="G18" fmla="+- G14 10800 0"/>
              <a:gd name="G19" fmla="*/ 8899 1 2"/>
              <a:gd name="G20" fmla="+- G19 5400 0"/>
              <a:gd name="G21" fmla="cos G20 -189951"/>
              <a:gd name="G22" fmla="sin G20 -189951"/>
              <a:gd name="G23" fmla="+- G21 10800 0"/>
              <a:gd name="G24" fmla="+- G12 G23 G22"/>
              <a:gd name="G25" fmla="+- G22 G23 G11"/>
              <a:gd name="G26" fmla="cos 10800 -189951"/>
              <a:gd name="G27" fmla="sin 10800 -189951"/>
              <a:gd name="G28" fmla="cos 8899 -189951"/>
              <a:gd name="G29" fmla="sin 8899 -189951"/>
              <a:gd name="G30" fmla="+- G26 10800 0"/>
              <a:gd name="G31" fmla="+- G27 10800 0"/>
              <a:gd name="G32" fmla="+- G28 10800 0"/>
              <a:gd name="G33" fmla="+- G29 10800 0"/>
              <a:gd name="G34" fmla="+- G19 5400 0"/>
              <a:gd name="G35" fmla="cos G34 -6003061"/>
              <a:gd name="G36" fmla="sin G34 -6003061"/>
              <a:gd name="G37" fmla="+/ -6003061 -189951 2"/>
              <a:gd name="T2" fmla="*/ 180 256 1"/>
              <a:gd name="T3" fmla="*/ 0 256 1"/>
              <a:gd name="G38" fmla="+- G37 T2 T3"/>
              <a:gd name="G39" fmla="?: G2 G37 G38"/>
              <a:gd name="G40" fmla="cos 10800 G39"/>
              <a:gd name="G41" fmla="sin 10800 G39"/>
              <a:gd name="G42" fmla="cos 8899 G39"/>
              <a:gd name="G43" fmla="sin 8899 G39"/>
              <a:gd name="G44" fmla="+- G40 10800 0"/>
              <a:gd name="G45" fmla="+- G41 10800 0"/>
              <a:gd name="G46" fmla="+- G42 10800 0"/>
              <a:gd name="G47" fmla="+- G43 10800 0"/>
              <a:gd name="G48" fmla="+- G35 10800 0"/>
              <a:gd name="G49" fmla="+- G36 10800 0"/>
              <a:gd name="T4" fmla="*/ 18131 w 21600"/>
              <a:gd name="T5" fmla="*/ 2869 h 21600"/>
              <a:gd name="T6" fmla="*/ 10525 w 21600"/>
              <a:gd name="T7" fmla="*/ 953 h 21600"/>
              <a:gd name="T8" fmla="*/ 16840 w 21600"/>
              <a:gd name="T9" fmla="*/ 4265 h 21600"/>
              <a:gd name="T10" fmla="*/ 24282 w 21600"/>
              <a:gd name="T11" fmla="*/ 10117 h 21600"/>
              <a:gd name="T12" fmla="*/ 20822 w 21600"/>
              <a:gd name="T13" fmla="*/ 13947 h 21600"/>
              <a:gd name="T14" fmla="*/ 16991 w 21600"/>
              <a:gd name="T15" fmla="*/ 104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87" y="10350"/>
                </a:moveTo>
                <a:cubicBezTo>
                  <a:pt x="19447" y="5616"/>
                  <a:pt x="15539" y="1901"/>
                  <a:pt x="10800" y="1901"/>
                </a:cubicBezTo>
                <a:cubicBezTo>
                  <a:pt x="10717" y="1900"/>
                  <a:pt x="10634" y="1902"/>
                  <a:pt x="10551" y="1904"/>
                </a:cubicBezTo>
                <a:lnTo>
                  <a:pt x="10498" y="4"/>
                </a:lnTo>
                <a:cubicBezTo>
                  <a:pt x="10599" y="1"/>
                  <a:pt x="10699" y="-1"/>
                  <a:pt x="10800" y="0"/>
                </a:cubicBezTo>
                <a:cubicBezTo>
                  <a:pt x="16552" y="0"/>
                  <a:pt x="21295" y="4508"/>
                  <a:pt x="21586" y="10253"/>
                </a:cubicBezTo>
                <a:lnTo>
                  <a:pt x="24282" y="10117"/>
                </a:lnTo>
                <a:lnTo>
                  <a:pt x="20822" y="13947"/>
                </a:lnTo>
                <a:lnTo>
                  <a:pt x="16991" y="10486"/>
                </a:lnTo>
                <a:lnTo>
                  <a:pt x="19687" y="10350"/>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13" name="AutoShape 14"/>
          <p:cNvSpPr>
            <a:spLocks noChangeArrowheads="1"/>
          </p:cNvSpPr>
          <p:nvPr/>
        </p:nvSpPr>
        <p:spPr bwMode="auto">
          <a:xfrm rot="8768803" flipV="1">
            <a:off x="1995488" y="2997200"/>
            <a:ext cx="457200" cy="2590800"/>
          </a:xfrm>
          <a:custGeom>
            <a:avLst/>
            <a:gdLst>
              <a:gd name="G0" fmla="+- -189951 0 0"/>
              <a:gd name="G1" fmla="+- -6003061 0 0"/>
              <a:gd name="G2" fmla="+- -189951 0 -6003061"/>
              <a:gd name="G3" fmla="+- 10800 0 0"/>
              <a:gd name="G4" fmla="+- 0 0 -189951"/>
              <a:gd name="T0" fmla="*/ 360 256 1"/>
              <a:gd name="T1" fmla="*/ 0 256 1"/>
              <a:gd name="G5" fmla="+- G2 T0 T1"/>
              <a:gd name="G6" fmla="?: G2 G2 G5"/>
              <a:gd name="G7" fmla="+- 0 0 G6"/>
              <a:gd name="G8" fmla="+- 8899 0 0"/>
              <a:gd name="G9" fmla="+- 0 0 -6003061"/>
              <a:gd name="G10" fmla="+- 8899 0 2700"/>
              <a:gd name="G11" fmla="cos G10 -189951"/>
              <a:gd name="G12" fmla="sin G10 -189951"/>
              <a:gd name="G13" fmla="cos 13500 -189951"/>
              <a:gd name="G14" fmla="sin 13500 -189951"/>
              <a:gd name="G15" fmla="+- G11 10800 0"/>
              <a:gd name="G16" fmla="+- G12 10800 0"/>
              <a:gd name="G17" fmla="+- G13 10800 0"/>
              <a:gd name="G18" fmla="+- G14 10800 0"/>
              <a:gd name="G19" fmla="*/ 8899 1 2"/>
              <a:gd name="G20" fmla="+- G19 5400 0"/>
              <a:gd name="G21" fmla="cos G20 -189951"/>
              <a:gd name="G22" fmla="sin G20 -189951"/>
              <a:gd name="G23" fmla="+- G21 10800 0"/>
              <a:gd name="G24" fmla="+- G12 G23 G22"/>
              <a:gd name="G25" fmla="+- G22 G23 G11"/>
              <a:gd name="G26" fmla="cos 10800 -189951"/>
              <a:gd name="G27" fmla="sin 10800 -189951"/>
              <a:gd name="G28" fmla="cos 8899 -189951"/>
              <a:gd name="G29" fmla="sin 8899 -189951"/>
              <a:gd name="G30" fmla="+- G26 10800 0"/>
              <a:gd name="G31" fmla="+- G27 10800 0"/>
              <a:gd name="G32" fmla="+- G28 10800 0"/>
              <a:gd name="G33" fmla="+- G29 10800 0"/>
              <a:gd name="G34" fmla="+- G19 5400 0"/>
              <a:gd name="G35" fmla="cos G34 -6003061"/>
              <a:gd name="G36" fmla="sin G34 -6003061"/>
              <a:gd name="G37" fmla="+/ -6003061 -189951 2"/>
              <a:gd name="T2" fmla="*/ 180 256 1"/>
              <a:gd name="T3" fmla="*/ 0 256 1"/>
              <a:gd name="G38" fmla="+- G37 T2 T3"/>
              <a:gd name="G39" fmla="?: G2 G37 G38"/>
              <a:gd name="G40" fmla="cos 10800 G39"/>
              <a:gd name="G41" fmla="sin 10800 G39"/>
              <a:gd name="G42" fmla="cos 8899 G39"/>
              <a:gd name="G43" fmla="sin 8899 G39"/>
              <a:gd name="G44" fmla="+- G40 10800 0"/>
              <a:gd name="G45" fmla="+- G41 10800 0"/>
              <a:gd name="G46" fmla="+- G42 10800 0"/>
              <a:gd name="G47" fmla="+- G43 10800 0"/>
              <a:gd name="G48" fmla="+- G35 10800 0"/>
              <a:gd name="G49" fmla="+- G36 10800 0"/>
              <a:gd name="T4" fmla="*/ 18131 w 21600"/>
              <a:gd name="T5" fmla="*/ 2869 h 21600"/>
              <a:gd name="T6" fmla="*/ 10525 w 21600"/>
              <a:gd name="T7" fmla="*/ 953 h 21600"/>
              <a:gd name="T8" fmla="*/ 16840 w 21600"/>
              <a:gd name="T9" fmla="*/ 4265 h 21600"/>
              <a:gd name="T10" fmla="*/ 24282 w 21600"/>
              <a:gd name="T11" fmla="*/ 10117 h 21600"/>
              <a:gd name="T12" fmla="*/ 20822 w 21600"/>
              <a:gd name="T13" fmla="*/ 13947 h 21600"/>
              <a:gd name="T14" fmla="*/ 16991 w 21600"/>
              <a:gd name="T15" fmla="*/ 104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87" y="10350"/>
                </a:moveTo>
                <a:cubicBezTo>
                  <a:pt x="19447" y="5616"/>
                  <a:pt x="15539" y="1901"/>
                  <a:pt x="10800" y="1901"/>
                </a:cubicBezTo>
                <a:cubicBezTo>
                  <a:pt x="10717" y="1900"/>
                  <a:pt x="10634" y="1902"/>
                  <a:pt x="10551" y="1904"/>
                </a:cubicBezTo>
                <a:lnTo>
                  <a:pt x="10498" y="4"/>
                </a:lnTo>
                <a:cubicBezTo>
                  <a:pt x="10599" y="1"/>
                  <a:pt x="10699" y="-1"/>
                  <a:pt x="10800" y="0"/>
                </a:cubicBezTo>
                <a:cubicBezTo>
                  <a:pt x="16552" y="0"/>
                  <a:pt x="21295" y="4508"/>
                  <a:pt x="21586" y="10253"/>
                </a:cubicBezTo>
                <a:lnTo>
                  <a:pt x="24282" y="10117"/>
                </a:lnTo>
                <a:lnTo>
                  <a:pt x="20822" y="13947"/>
                </a:lnTo>
                <a:lnTo>
                  <a:pt x="16991" y="10486"/>
                </a:lnTo>
                <a:lnTo>
                  <a:pt x="19687" y="10350"/>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16" name="Text Box 6"/>
          <p:cNvSpPr txBox="1">
            <a:spLocks noChangeArrowheads="1"/>
          </p:cNvSpPr>
          <p:nvPr/>
        </p:nvSpPr>
        <p:spPr bwMode="auto">
          <a:xfrm>
            <a:off x="5580112" y="3065463"/>
            <a:ext cx="1625832" cy="461659"/>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tx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fontAlgn="auto">
              <a:spcBef>
                <a:spcPts val="0"/>
              </a:spcBef>
              <a:spcAft>
                <a:spcPts val="0"/>
              </a:spcAft>
              <a:defRPr/>
            </a:pPr>
            <a:r>
              <a:rPr lang="fr-FR" sz="2400" dirty="0">
                <a:cs typeface="Times New Roman" pitchFamily="18" charset="0"/>
              </a:rPr>
              <a:t>ADULTS</a:t>
            </a:r>
            <a:endParaRPr lang="fr-FR" sz="2400" dirty="0">
              <a:latin typeface="+mj-lt"/>
              <a:cs typeface="Times New Roman" pitchFamily="18" charset="0"/>
            </a:endParaRPr>
          </a:p>
        </p:txBody>
      </p:sp>
      <p:sp>
        <p:nvSpPr>
          <p:cNvPr id="17" name="AutoShape 7"/>
          <p:cNvSpPr>
            <a:spLocks noChangeArrowheads="1"/>
          </p:cNvSpPr>
          <p:nvPr/>
        </p:nvSpPr>
        <p:spPr bwMode="auto">
          <a:xfrm rot="19193783" flipV="1">
            <a:off x="5588000" y="476250"/>
            <a:ext cx="457200" cy="2874963"/>
          </a:xfrm>
          <a:custGeom>
            <a:avLst/>
            <a:gdLst>
              <a:gd name="G0" fmla="+- -189951 0 0"/>
              <a:gd name="G1" fmla="+- -5592264 0 0"/>
              <a:gd name="G2" fmla="+- -189951 0 -5592264"/>
              <a:gd name="G3" fmla="+- 10800 0 0"/>
              <a:gd name="G4" fmla="+- 0 0 -189951"/>
              <a:gd name="T0" fmla="*/ 360 256 1"/>
              <a:gd name="T1" fmla="*/ 0 256 1"/>
              <a:gd name="G5" fmla="+- G2 T0 T1"/>
              <a:gd name="G6" fmla="?: G2 G2 G5"/>
              <a:gd name="G7" fmla="+- 0 0 G6"/>
              <a:gd name="G8" fmla="+- 8899 0 0"/>
              <a:gd name="G9" fmla="+- 0 0 -5592264"/>
              <a:gd name="G10" fmla="+- 8899 0 2700"/>
              <a:gd name="G11" fmla="cos G10 -189951"/>
              <a:gd name="G12" fmla="sin G10 -189951"/>
              <a:gd name="G13" fmla="cos 13500 -189951"/>
              <a:gd name="G14" fmla="sin 13500 -189951"/>
              <a:gd name="G15" fmla="+- G11 10800 0"/>
              <a:gd name="G16" fmla="+- G12 10800 0"/>
              <a:gd name="G17" fmla="+- G13 10800 0"/>
              <a:gd name="G18" fmla="+- G14 10800 0"/>
              <a:gd name="G19" fmla="*/ 8899 1 2"/>
              <a:gd name="G20" fmla="+- G19 5400 0"/>
              <a:gd name="G21" fmla="cos G20 -189951"/>
              <a:gd name="G22" fmla="sin G20 -189951"/>
              <a:gd name="G23" fmla="+- G21 10800 0"/>
              <a:gd name="G24" fmla="+- G12 G23 G22"/>
              <a:gd name="G25" fmla="+- G22 G23 G11"/>
              <a:gd name="G26" fmla="cos 10800 -189951"/>
              <a:gd name="G27" fmla="sin 10800 -189951"/>
              <a:gd name="G28" fmla="cos 8899 -189951"/>
              <a:gd name="G29" fmla="sin 8899 -189951"/>
              <a:gd name="G30" fmla="+- G26 10800 0"/>
              <a:gd name="G31" fmla="+- G27 10800 0"/>
              <a:gd name="G32" fmla="+- G28 10800 0"/>
              <a:gd name="G33" fmla="+- G29 10800 0"/>
              <a:gd name="G34" fmla="+- G19 5400 0"/>
              <a:gd name="G35" fmla="cos G34 -5592264"/>
              <a:gd name="G36" fmla="sin G34 -5592264"/>
              <a:gd name="G37" fmla="+/ -5592264 -189951 2"/>
              <a:gd name="T2" fmla="*/ 180 256 1"/>
              <a:gd name="T3" fmla="*/ 0 256 1"/>
              <a:gd name="G38" fmla="+- G37 T2 T3"/>
              <a:gd name="G39" fmla="?: G2 G37 G38"/>
              <a:gd name="G40" fmla="cos 10800 G39"/>
              <a:gd name="G41" fmla="sin 10800 G39"/>
              <a:gd name="G42" fmla="cos 8899 G39"/>
              <a:gd name="G43" fmla="sin 8899 G39"/>
              <a:gd name="G44" fmla="+- G40 10800 0"/>
              <a:gd name="G45" fmla="+- G41 10800 0"/>
              <a:gd name="G46" fmla="+- G42 10800 0"/>
              <a:gd name="G47" fmla="+- G43 10800 0"/>
              <a:gd name="G48" fmla="+- G35 10800 0"/>
              <a:gd name="G49" fmla="+- G36 10800 0"/>
              <a:gd name="T4" fmla="*/ 18553 w 21600"/>
              <a:gd name="T5" fmla="*/ 3282 h 21600"/>
              <a:gd name="T6" fmla="*/ 11601 w 21600"/>
              <a:gd name="T7" fmla="*/ 982 h 21600"/>
              <a:gd name="T8" fmla="*/ 17189 w 21600"/>
              <a:gd name="T9" fmla="*/ 4605 h 21600"/>
              <a:gd name="T10" fmla="*/ 24282 w 21600"/>
              <a:gd name="T11" fmla="*/ 10117 h 21600"/>
              <a:gd name="T12" fmla="*/ 20822 w 21600"/>
              <a:gd name="T13" fmla="*/ 13947 h 21600"/>
              <a:gd name="T14" fmla="*/ 16991 w 21600"/>
              <a:gd name="T15" fmla="*/ 104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87" y="10350"/>
                </a:moveTo>
                <a:cubicBezTo>
                  <a:pt x="19462" y="5893"/>
                  <a:pt x="15971" y="2293"/>
                  <a:pt x="11524" y="1930"/>
                </a:cubicBezTo>
                <a:lnTo>
                  <a:pt x="11679" y="35"/>
                </a:lnTo>
                <a:cubicBezTo>
                  <a:pt x="17076" y="476"/>
                  <a:pt x="21312" y="4845"/>
                  <a:pt x="21586" y="10253"/>
                </a:cubicBezTo>
                <a:lnTo>
                  <a:pt x="24282" y="10117"/>
                </a:lnTo>
                <a:lnTo>
                  <a:pt x="20822" y="13947"/>
                </a:lnTo>
                <a:lnTo>
                  <a:pt x="16991" y="10486"/>
                </a:lnTo>
                <a:lnTo>
                  <a:pt x="19687" y="10350"/>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18" name="AutoShape 9"/>
          <p:cNvSpPr>
            <a:spLocks noChangeArrowheads="1"/>
          </p:cNvSpPr>
          <p:nvPr/>
        </p:nvSpPr>
        <p:spPr bwMode="auto">
          <a:xfrm rot="21268621" flipV="1">
            <a:off x="6380163" y="2813050"/>
            <a:ext cx="457200" cy="2590800"/>
          </a:xfrm>
          <a:custGeom>
            <a:avLst/>
            <a:gdLst>
              <a:gd name="G0" fmla="+- -189951 0 0"/>
              <a:gd name="G1" fmla="+- -6003061 0 0"/>
              <a:gd name="G2" fmla="+- -189951 0 -6003061"/>
              <a:gd name="G3" fmla="+- 10800 0 0"/>
              <a:gd name="G4" fmla="+- 0 0 -189951"/>
              <a:gd name="T0" fmla="*/ 360 256 1"/>
              <a:gd name="T1" fmla="*/ 0 256 1"/>
              <a:gd name="G5" fmla="+- G2 T0 T1"/>
              <a:gd name="G6" fmla="?: G2 G2 G5"/>
              <a:gd name="G7" fmla="+- 0 0 G6"/>
              <a:gd name="G8" fmla="+- 8899 0 0"/>
              <a:gd name="G9" fmla="+- 0 0 -6003061"/>
              <a:gd name="G10" fmla="+- 8899 0 2700"/>
              <a:gd name="G11" fmla="cos G10 -189951"/>
              <a:gd name="G12" fmla="sin G10 -189951"/>
              <a:gd name="G13" fmla="cos 13500 -189951"/>
              <a:gd name="G14" fmla="sin 13500 -189951"/>
              <a:gd name="G15" fmla="+- G11 10800 0"/>
              <a:gd name="G16" fmla="+- G12 10800 0"/>
              <a:gd name="G17" fmla="+- G13 10800 0"/>
              <a:gd name="G18" fmla="+- G14 10800 0"/>
              <a:gd name="G19" fmla="*/ 8899 1 2"/>
              <a:gd name="G20" fmla="+- G19 5400 0"/>
              <a:gd name="G21" fmla="cos G20 -189951"/>
              <a:gd name="G22" fmla="sin G20 -189951"/>
              <a:gd name="G23" fmla="+- G21 10800 0"/>
              <a:gd name="G24" fmla="+- G12 G23 G22"/>
              <a:gd name="G25" fmla="+- G22 G23 G11"/>
              <a:gd name="G26" fmla="cos 10800 -189951"/>
              <a:gd name="G27" fmla="sin 10800 -189951"/>
              <a:gd name="G28" fmla="cos 8899 -189951"/>
              <a:gd name="G29" fmla="sin 8899 -189951"/>
              <a:gd name="G30" fmla="+- G26 10800 0"/>
              <a:gd name="G31" fmla="+- G27 10800 0"/>
              <a:gd name="G32" fmla="+- G28 10800 0"/>
              <a:gd name="G33" fmla="+- G29 10800 0"/>
              <a:gd name="G34" fmla="+- G19 5400 0"/>
              <a:gd name="G35" fmla="cos G34 -6003061"/>
              <a:gd name="G36" fmla="sin G34 -6003061"/>
              <a:gd name="G37" fmla="+/ -6003061 -189951 2"/>
              <a:gd name="T2" fmla="*/ 180 256 1"/>
              <a:gd name="T3" fmla="*/ 0 256 1"/>
              <a:gd name="G38" fmla="+- G37 T2 T3"/>
              <a:gd name="G39" fmla="?: G2 G37 G38"/>
              <a:gd name="G40" fmla="cos 10800 G39"/>
              <a:gd name="G41" fmla="sin 10800 G39"/>
              <a:gd name="G42" fmla="cos 8899 G39"/>
              <a:gd name="G43" fmla="sin 8899 G39"/>
              <a:gd name="G44" fmla="+- G40 10800 0"/>
              <a:gd name="G45" fmla="+- G41 10800 0"/>
              <a:gd name="G46" fmla="+- G42 10800 0"/>
              <a:gd name="G47" fmla="+- G43 10800 0"/>
              <a:gd name="G48" fmla="+- G35 10800 0"/>
              <a:gd name="G49" fmla="+- G36 10800 0"/>
              <a:gd name="T4" fmla="*/ 18131 w 21600"/>
              <a:gd name="T5" fmla="*/ 2869 h 21600"/>
              <a:gd name="T6" fmla="*/ 10525 w 21600"/>
              <a:gd name="T7" fmla="*/ 953 h 21600"/>
              <a:gd name="T8" fmla="*/ 16840 w 21600"/>
              <a:gd name="T9" fmla="*/ 4265 h 21600"/>
              <a:gd name="T10" fmla="*/ 24282 w 21600"/>
              <a:gd name="T11" fmla="*/ 10117 h 21600"/>
              <a:gd name="T12" fmla="*/ 20822 w 21600"/>
              <a:gd name="T13" fmla="*/ 13947 h 21600"/>
              <a:gd name="T14" fmla="*/ 16991 w 21600"/>
              <a:gd name="T15" fmla="*/ 104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87" y="10350"/>
                </a:moveTo>
                <a:cubicBezTo>
                  <a:pt x="19447" y="5616"/>
                  <a:pt x="15539" y="1901"/>
                  <a:pt x="10800" y="1901"/>
                </a:cubicBezTo>
                <a:cubicBezTo>
                  <a:pt x="10717" y="1900"/>
                  <a:pt x="10634" y="1902"/>
                  <a:pt x="10551" y="1904"/>
                </a:cubicBezTo>
                <a:lnTo>
                  <a:pt x="10498" y="4"/>
                </a:lnTo>
                <a:cubicBezTo>
                  <a:pt x="10599" y="1"/>
                  <a:pt x="10699" y="-1"/>
                  <a:pt x="10800" y="0"/>
                </a:cubicBezTo>
                <a:cubicBezTo>
                  <a:pt x="16552" y="0"/>
                  <a:pt x="21295" y="4508"/>
                  <a:pt x="21586" y="10253"/>
                </a:cubicBezTo>
                <a:lnTo>
                  <a:pt x="24282" y="10117"/>
                </a:lnTo>
                <a:lnTo>
                  <a:pt x="20822" y="13947"/>
                </a:lnTo>
                <a:lnTo>
                  <a:pt x="16991" y="10486"/>
                </a:lnTo>
                <a:lnTo>
                  <a:pt x="19687" y="10350"/>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19" name="Text Box 30"/>
          <p:cNvSpPr txBox="1">
            <a:spLocks noChangeArrowheads="1"/>
          </p:cNvSpPr>
          <p:nvPr/>
        </p:nvSpPr>
        <p:spPr bwMode="auto">
          <a:xfrm flipH="1">
            <a:off x="6839645" y="2621643"/>
            <a:ext cx="2170113" cy="350838"/>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fontAlgn="auto">
              <a:lnSpc>
                <a:spcPct val="140000"/>
              </a:lnSpc>
              <a:spcBef>
                <a:spcPts val="0"/>
              </a:spcBef>
              <a:spcAft>
                <a:spcPts val="0"/>
              </a:spcAft>
              <a:defRPr/>
            </a:pPr>
            <a:r>
              <a:rPr lang="fr-FR" i="1" dirty="0" err="1">
                <a:solidFill>
                  <a:srgbClr val="C00000"/>
                </a:solidFill>
                <a:latin typeface="+mj-lt"/>
              </a:rPr>
              <a:t>Growth</a:t>
            </a:r>
            <a:r>
              <a:rPr lang="fr-FR" i="1" dirty="0">
                <a:solidFill>
                  <a:srgbClr val="C00000"/>
                </a:solidFill>
                <a:latin typeface="+mj-lt"/>
              </a:rPr>
              <a:t>/ </a:t>
            </a:r>
            <a:r>
              <a:rPr lang="fr-FR" i="1" dirty="0" err="1">
                <a:solidFill>
                  <a:srgbClr val="C00000"/>
                </a:solidFill>
                <a:latin typeface="+mj-lt"/>
              </a:rPr>
              <a:t>mortality</a:t>
            </a:r>
            <a:endParaRPr lang="fr-FR" i="1" dirty="0">
              <a:solidFill>
                <a:srgbClr val="C00000"/>
              </a:solidFill>
              <a:latin typeface="+mj-lt"/>
            </a:endParaRPr>
          </a:p>
        </p:txBody>
      </p:sp>
      <p:sp>
        <p:nvSpPr>
          <p:cNvPr id="20" name="Text Box 3"/>
          <p:cNvSpPr txBox="1">
            <a:spLocks noChangeArrowheads="1"/>
          </p:cNvSpPr>
          <p:nvPr/>
        </p:nvSpPr>
        <p:spPr bwMode="auto">
          <a:xfrm>
            <a:off x="5652120" y="5445125"/>
            <a:ext cx="2016224" cy="461659"/>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tx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ctr" fontAlgn="auto">
              <a:spcBef>
                <a:spcPts val="0"/>
              </a:spcBef>
              <a:spcAft>
                <a:spcPts val="0"/>
              </a:spcAft>
              <a:defRPr/>
            </a:pPr>
            <a:r>
              <a:rPr lang="fr-FR" sz="2400" dirty="0" smtClean="0">
                <a:latin typeface="+mj-lt"/>
                <a:cs typeface="Times New Roman" pitchFamily="18" charset="0"/>
              </a:rPr>
              <a:t>SEEDLINGS</a:t>
            </a:r>
            <a:endParaRPr lang="fr-FR" sz="2400" dirty="0">
              <a:latin typeface="+mj-lt"/>
              <a:cs typeface="Times New Roman" pitchFamily="18" charset="0"/>
            </a:endParaRPr>
          </a:p>
        </p:txBody>
      </p:sp>
      <p:sp>
        <p:nvSpPr>
          <p:cNvPr id="21" name="AutoShape 4"/>
          <p:cNvSpPr>
            <a:spLocks noChangeArrowheads="1"/>
          </p:cNvSpPr>
          <p:nvPr/>
        </p:nvSpPr>
        <p:spPr bwMode="auto">
          <a:xfrm rot="16505944" flipH="1">
            <a:off x="4097338" y="3706813"/>
            <a:ext cx="914400" cy="4432300"/>
          </a:xfrm>
          <a:custGeom>
            <a:avLst/>
            <a:gdLst>
              <a:gd name="G0" fmla="+- 5177576 0 0"/>
              <a:gd name="G1" fmla="+- -6366301 0 0"/>
              <a:gd name="G2" fmla="+- 5177576 0 -6366301"/>
              <a:gd name="G3" fmla="+- 10800 0 0"/>
              <a:gd name="G4" fmla="+- 0 0 5177576"/>
              <a:gd name="T0" fmla="*/ 360 256 1"/>
              <a:gd name="T1" fmla="*/ 0 256 1"/>
              <a:gd name="G5" fmla="+- G2 T0 T1"/>
              <a:gd name="G6" fmla="?: G2 G2 G5"/>
              <a:gd name="G7" fmla="+- 0 0 G6"/>
              <a:gd name="G8" fmla="+- 10144 0 0"/>
              <a:gd name="G9" fmla="+- 0 0 -6366301"/>
              <a:gd name="G10" fmla="+- 10144 0 2700"/>
              <a:gd name="G11" fmla="cos G10 5177576"/>
              <a:gd name="G12" fmla="sin G10 5177576"/>
              <a:gd name="G13" fmla="cos 13500 5177576"/>
              <a:gd name="G14" fmla="sin 13500 5177576"/>
              <a:gd name="G15" fmla="+- G11 10800 0"/>
              <a:gd name="G16" fmla="+- G12 10800 0"/>
              <a:gd name="G17" fmla="+- G13 10800 0"/>
              <a:gd name="G18" fmla="+- G14 10800 0"/>
              <a:gd name="G19" fmla="*/ 10144 1 2"/>
              <a:gd name="G20" fmla="+- G19 5400 0"/>
              <a:gd name="G21" fmla="cos G20 5177576"/>
              <a:gd name="G22" fmla="sin G20 5177576"/>
              <a:gd name="G23" fmla="+- G21 10800 0"/>
              <a:gd name="G24" fmla="+- G12 G23 G22"/>
              <a:gd name="G25" fmla="+- G22 G23 G11"/>
              <a:gd name="G26" fmla="cos 10800 5177576"/>
              <a:gd name="G27" fmla="sin 10800 5177576"/>
              <a:gd name="G28" fmla="cos 10144 5177576"/>
              <a:gd name="G29" fmla="sin 10144 5177576"/>
              <a:gd name="G30" fmla="+- G26 10800 0"/>
              <a:gd name="G31" fmla="+- G27 10800 0"/>
              <a:gd name="G32" fmla="+- G28 10800 0"/>
              <a:gd name="G33" fmla="+- G29 10800 0"/>
              <a:gd name="G34" fmla="+- G19 5400 0"/>
              <a:gd name="G35" fmla="cos G34 -6366301"/>
              <a:gd name="G36" fmla="sin G34 -6366301"/>
              <a:gd name="G37" fmla="+/ -6366301 5177576 2"/>
              <a:gd name="T2" fmla="*/ 180 256 1"/>
              <a:gd name="T3" fmla="*/ 0 256 1"/>
              <a:gd name="G38" fmla="+- G37 T2 T3"/>
              <a:gd name="G39" fmla="?: G2 G37 G38"/>
              <a:gd name="G40" fmla="cos 10800 G39"/>
              <a:gd name="G41" fmla="sin 10800 G39"/>
              <a:gd name="G42" fmla="cos 10144 G39"/>
              <a:gd name="G43" fmla="sin 10144 G39"/>
              <a:gd name="G44" fmla="+- G40 10800 0"/>
              <a:gd name="G45" fmla="+- G41 10800 0"/>
              <a:gd name="G46" fmla="+- G42 10800 0"/>
              <a:gd name="G47" fmla="+- G43 10800 0"/>
              <a:gd name="G48" fmla="+- G35 10800 0"/>
              <a:gd name="G49" fmla="+- G36 10800 0"/>
              <a:gd name="T4" fmla="*/ 21464 w 21600"/>
              <a:gd name="T5" fmla="*/ 9097 h 21600"/>
              <a:gd name="T6" fmla="*/ 9498 w 21600"/>
              <a:gd name="T7" fmla="*/ 409 h 21600"/>
              <a:gd name="T8" fmla="*/ 20817 w 21600"/>
              <a:gd name="T9" fmla="*/ 9201 h 21600"/>
              <a:gd name="T10" fmla="*/ 13375 w 21600"/>
              <a:gd name="T11" fmla="*/ 24052 h 21600"/>
              <a:gd name="T12" fmla="*/ 9825 w 21600"/>
              <a:gd name="T13" fmla="*/ 21657 h 21600"/>
              <a:gd name="T14" fmla="*/ 12219 w 21600"/>
              <a:gd name="T15" fmla="*/ 1810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734" y="20757"/>
                </a:moveTo>
                <a:cubicBezTo>
                  <a:pt x="17502" y="19831"/>
                  <a:pt x="20944" y="15656"/>
                  <a:pt x="20944" y="10800"/>
                </a:cubicBezTo>
                <a:cubicBezTo>
                  <a:pt x="20944" y="5197"/>
                  <a:pt x="16402" y="656"/>
                  <a:pt x="10800" y="656"/>
                </a:cubicBezTo>
                <a:cubicBezTo>
                  <a:pt x="10378" y="655"/>
                  <a:pt x="9957" y="682"/>
                  <a:pt x="9538" y="734"/>
                </a:cubicBezTo>
                <a:lnTo>
                  <a:pt x="9457" y="83"/>
                </a:lnTo>
                <a:cubicBezTo>
                  <a:pt x="9902" y="27"/>
                  <a:pt x="10351" y="-1"/>
                  <a:pt x="10800" y="0"/>
                </a:cubicBezTo>
                <a:cubicBezTo>
                  <a:pt x="16764" y="0"/>
                  <a:pt x="21600" y="4835"/>
                  <a:pt x="21600" y="10800"/>
                </a:cubicBezTo>
                <a:cubicBezTo>
                  <a:pt x="21600" y="15970"/>
                  <a:pt x="17935" y="20415"/>
                  <a:pt x="12860" y="21401"/>
                </a:cubicBezTo>
                <a:lnTo>
                  <a:pt x="13375" y="24052"/>
                </a:lnTo>
                <a:lnTo>
                  <a:pt x="9825" y="21657"/>
                </a:lnTo>
                <a:lnTo>
                  <a:pt x="12219" y="18107"/>
                </a:lnTo>
                <a:lnTo>
                  <a:pt x="12734" y="20757"/>
                </a:lnTo>
                <a:close/>
              </a:path>
            </a:pathLst>
          </a:custGeom>
          <a:gradFill rotWithShape="0">
            <a:gsLst>
              <a:gs pos="0">
                <a:srgbClr val="FFFF0F"/>
              </a:gs>
              <a:gs pos="100000">
                <a:srgbClr val="FF9045"/>
              </a:gs>
            </a:gsLst>
            <a:lin ang="0" scaled="1"/>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a:latin typeface="+mj-lt"/>
              <a:cs typeface="+mn-cs"/>
            </a:endParaRPr>
          </a:p>
        </p:txBody>
      </p:sp>
      <p:sp>
        <p:nvSpPr>
          <p:cNvPr id="22" name="Text Box 5"/>
          <p:cNvSpPr txBox="1">
            <a:spLocks noChangeArrowheads="1"/>
          </p:cNvSpPr>
          <p:nvPr/>
        </p:nvSpPr>
        <p:spPr bwMode="auto">
          <a:xfrm>
            <a:off x="3552825" y="6399213"/>
            <a:ext cx="854075" cy="352425"/>
          </a:xfrm>
          <a:prstGeom prst="rect">
            <a:avLst/>
          </a:prstGeom>
          <a:noFill/>
          <a:ln w="38100" algn="ctr">
            <a:no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pPr algn="ctr" fontAlgn="auto">
              <a:lnSpc>
                <a:spcPct val="140000"/>
              </a:lnSpc>
              <a:spcBef>
                <a:spcPts val="0"/>
              </a:spcBef>
              <a:spcAft>
                <a:spcPts val="0"/>
              </a:spcAft>
              <a:defRPr/>
            </a:pPr>
            <a:r>
              <a:rPr lang="fr-FR" i="1" dirty="0">
                <a:latin typeface="+mj-lt"/>
                <a:cs typeface="Times New Roman" pitchFamily="18" charset="0"/>
              </a:rPr>
              <a:t>Dispersal</a:t>
            </a:r>
          </a:p>
        </p:txBody>
      </p:sp>
      <p:sp>
        <p:nvSpPr>
          <p:cNvPr id="9237" name="Text Box 5"/>
          <p:cNvSpPr txBox="1">
            <a:spLocks noChangeArrowheads="1"/>
          </p:cNvSpPr>
          <p:nvPr/>
        </p:nvSpPr>
        <p:spPr bwMode="auto">
          <a:xfrm>
            <a:off x="6802438" y="4143375"/>
            <a:ext cx="2208212" cy="7397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40000"/>
              </a:lnSpc>
            </a:pPr>
            <a:r>
              <a:rPr lang="en-US" i="1" dirty="0">
                <a:cs typeface="Times New Roman" pitchFamily="18" charset="0"/>
              </a:rPr>
              <a:t>Density-dependence mortality</a:t>
            </a:r>
          </a:p>
        </p:txBody>
      </p:sp>
      <p:graphicFrame>
        <p:nvGraphicFramePr>
          <p:cNvPr id="9238" name="Objet 8"/>
          <p:cNvGraphicFramePr>
            <a:graphicFrameLocks noChangeAspect="1"/>
          </p:cNvGraphicFramePr>
          <p:nvPr/>
        </p:nvGraphicFramePr>
        <p:xfrm>
          <a:off x="285750" y="5341938"/>
          <a:ext cx="2116138" cy="1479550"/>
        </p:xfrm>
        <a:graphic>
          <a:graphicData uri="http://schemas.openxmlformats.org/presentationml/2006/ole">
            <mc:AlternateContent xmlns:mc="http://schemas.openxmlformats.org/markup-compatibility/2006">
              <mc:Choice xmlns:v="urn:schemas-microsoft-com:vml" Requires="v">
                <p:oleObj spid="_x0000_s19511" name="Picture" r:id="rId5" imgW="7599960" imgH="4676760" progId="Word.Picture.8">
                  <p:embed/>
                </p:oleObj>
              </mc:Choice>
              <mc:Fallback>
                <p:oleObj name="Picture" r:id="rId5" imgW="7599960" imgH="467676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5341938"/>
                        <a:ext cx="2116138"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9" name="Text Box 5"/>
          <p:cNvSpPr txBox="1">
            <a:spLocks noChangeArrowheads="1"/>
          </p:cNvSpPr>
          <p:nvPr/>
        </p:nvSpPr>
        <p:spPr bwMode="auto">
          <a:xfrm>
            <a:off x="3148013" y="5464175"/>
            <a:ext cx="2668587" cy="7381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40000"/>
              </a:lnSpc>
            </a:pPr>
            <a:r>
              <a:rPr lang="en-US" i="1">
                <a:cs typeface="Times New Roman" pitchFamily="18" charset="0"/>
              </a:rPr>
              <a:t>Rate of empty seed, germination, survival</a:t>
            </a:r>
          </a:p>
        </p:txBody>
      </p:sp>
      <p:grpSp>
        <p:nvGrpSpPr>
          <p:cNvPr id="27" name="Groupe 26"/>
          <p:cNvGrpSpPr>
            <a:grpSpLocks/>
          </p:cNvGrpSpPr>
          <p:nvPr/>
        </p:nvGrpSpPr>
        <p:grpSpPr bwMode="auto">
          <a:xfrm>
            <a:off x="3066195" y="3513440"/>
            <a:ext cx="3736357" cy="2163509"/>
            <a:chOff x="3065980" y="3513207"/>
            <a:chExt cx="3736102" cy="2163479"/>
          </a:xfrm>
        </p:grpSpPr>
        <p:sp>
          <p:nvSpPr>
            <p:cNvPr id="39" name="Text Box 30"/>
            <p:cNvSpPr txBox="1">
              <a:spLocks noChangeArrowheads="1"/>
            </p:cNvSpPr>
            <p:nvPr/>
          </p:nvSpPr>
          <p:spPr bwMode="auto">
            <a:xfrm flipH="1">
              <a:off x="4309666" y="5157192"/>
              <a:ext cx="1414462" cy="276999"/>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fontAlgn="auto">
                <a:spcBef>
                  <a:spcPts val="0"/>
                </a:spcBef>
                <a:spcAft>
                  <a:spcPts val="0"/>
                </a:spcAft>
                <a:defRPr/>
              </a:pPr>
              <a:r>
                <a:rPr lang="fr-FR"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GENETICS</a:t>
              </a:r>
              <a:endParaRPr lang="fr-FR"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Times New Roman" pitchFamily="18" charset="0"/>
              </a:endParaRPr>
            </a:p>
          </p:txBody>
        </p:sp>
        <p:pic>
          <p:nvPicPr>
            <p:cNvPr id="9244" name="Picture 15" descr="MC90043691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65980" y="4668537"/>
              <a:ext cx="1008114" cy="10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lèche à angle droit 25"/>
            <p:cNvSpPr/>
            <p:nvPr/>
          </p:nvSpPr>
          <p:spPr>
            <a:xfrm>
              <a:off x="3979585" y="3513207"/>
              <a:ext cx="2822497" cy="1558295"/>
            </a:xfrm>
            <a:prstGeom prst="bentUpArrow">
              <a:avLst>
                <a:gd name="adj1" fmla="val 13615"/>
                <a:gd name="adj2" fmla="val 31197"/>
                <a:gd name="adj3" fmla="val 40235"/>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36" name="Picture 4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610230"/>
            <a:ext cx="936529" cy="76992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itre 1"/>
          <p:cNvSpPr txBox="1">
            <a:spLocks/>
          </p:cNvSpPr>
          <p:nvPr/>
        </p:nvSpPr>
        <p:spPr bwMode="auto">
          <a:xfrm>
            <a:off x="0" y="-26988"/>
            <a:ext cx="397986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2800" i="1" dirty="0" smtClean="0">
                <a:cs typeface="Times New Roman" pitchFamily="18" charset="0"/>
              </a:rPr>
              <a:t>PDG, a new </a:t>
            </a:r>
            <a:r>
              <a:rPr lang="fr-FR" sz="2800" i="1" dirty="0" err="1" smtClean="0">
                <a:cs typeface="Times New Roman" pitchFamily="18" charset="0"/>
              </a:rPr>
              <a:t>hybrid</a:t>
            </a:r>
            <a:r>
              <a:rPr lang="fr-FR" sz="2800" i="1" dirty="0" smtClean="0">
                <a:cs typeface="Times New Roman" pitchFamily="18" charset="0"/>
              </a:rPr>
              <a:t> model</a:t>
            </a:r>
            <a:endParaRPr lang="fr-FR" sz="2800" i="1" dirty="0">
              <a:cs typeface="Times New Roman" pitchFamily="18" charset="0"/>
            </a:endParaRPr>
          </a:p>
        </p:txBody>
      </p:sp>
      <p:sp>
        <p:nvSpPr>
          <p:cNvPr id="38" name="Text Box 6"/>
          <p:cNvSpPr txBox="1">
            <a:spLocks noChangeArrowheads="1"/>
          </p:cNvSpPr>
          <p:nvPr/>
        </p:nvSpPr>
        <p:spPr bwMode="auto">
          <a:xfrm>
            <a:off x="4572000" y="908720"/>
            <a:ext cx="1584176" cy="461659"/>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tx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fontAlgn="auto">
              <a:spcBef>
                <a:spcPts val="0"/>
              </a:spcBef>
              <a:spcAft>
                <a:spcPts val="0"/>
              </a:spcAft>
              <a:defRPr/>
            </a:pPr>
            <a:r>
              <a:rPr lang="fr-FR" sz="2400" dirty="0" smtClean="0">
                <a:latin typeface="+mj-lt"/>
                <a:cs typeface="Times New Roman" pitchFamily="18" charset="0"/>
              </a:rPr>
              <a:t>ADULTS</a:t>
            </a:r>
            <a:endParaRPr lang="fr-FR" sz="2400" dirty="0">
              <a:latin typeface="+mj-lt"/>
              <a:cs typeface="Times New Roman" pitchFamily="18" charset="0"/>
            </a:endParaRPr>
          </a:p>
        </p:txBody>
      </p:sp>
      <p:sp>
        <p:nvSpPr>
          <p:cNvPr id="41" name="Text Box 18"/>
          <p:cNvSpPr txBox="1">
            <a:spLocks noChangeArrowheads="1"/>
          </p:cNvSpPr>
          <p:nvPr/>
        </p:nvSpPr>
        <p:spPr bwMode="auto">
          <a:xfrm flipH="1">
            <a:off x="71438" y="4491496"/>
            <a:ext cx="1908175" cy="73250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1750" algn="ctr">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40000"/>
              </a:lnSpc>
            </a:pPr>
            <a:r>
              <a:rPr lang="en-US" i="1" dirty="0">
                <a:cs typeface="Times New Roman" pitchFamily="18" charset="0"/>
              </a:rPr>
              <a:t>Mating system</a:t>
            </a:r>
          </a:p>
          <a:p>
            <a:pPr algn="ctr" eaLnBrk="1" hangingPunct="1">
              <a:lnSpc>
                <a:spcPct val="140000"/>
              </a:lnSpc>
            </a:pPr>
            <a:r>
              <a:rPr lang="en-US" sz="1600" i="1" dirty="0" smtClean="0">
                <a:cs typeface="Times New Roman" pitchFamily="18" charset="0"/>
              </a:rPr>
              <a:t>(2% selfing)</a:t>
            </a:r>
            <a:endParaRPr lang="en-US" sz="1600" i="1" dirty="0">
              <a:cs typeface="Times New Roman" pitchFamily="18" charset="0"/>
            </a:endParaRPr>
          </a:p>
        </p:txBody>
      </p:sp>
      <p:sp>
        <p:nvSpPr>
          <p:cNvPr id="43" name="Text Box 15"/>
          <p:cNvSpPr txBox="1">
            <a:spLocks noChangeArrowheads="1"/>
          </p:cNvSpPr>
          <p:nvPr/>
        </p:nvSpPr>
        <p:spPr bwMode="auto">
          <a:xfrm flipH="1">
            <a:off x="2713038" y="3586508"/>
            <a:ext cx="2165350" cy="775597"/>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lIns="0" tIns="0" rIns="0" bIns="0" anchor="ctr" anchorCtr="1">
            <a:spAutoFit/>
          </a:bodyPr>
          <a:lstStyle/>
          <a:p>
            <a:pPr algn="ctr" fontAlgn="auto">
              <a:lnSpc>
                <a:spcPct val="140000"/>
              </a:lnSpc>
              <a:spcBef>
                <a:spcPts val="0"/>
              </a:spcBef>
              <a:spcAft>
                <a:spcPts val="0"/>
              </a:spcAft>
              <a:defRPr/>
            </a:pPr>
            <a:r>
              <a:rPr lang="en-US" i="1" dirty="0">
                <a:solidFill>
                  <a:schemeClr val="tx1"/>
                </a:solidFill>
                <a:latin typeface="+mj-lt"/>
                <a:cs typeface="Times New Roman" pitchFamily="18" charset="0"/>
              </a:rPr>
              <a:t>Dispersal</a:t>
            </a:r>
          </a:p>
          <a:p>
            <a:pPr algn="ctr" fontAlgn="auto">
              <a:lnSpc>
                <a:spcPct val="140000"/>
              </a:lnSpc>
              <a:spcBef>
                <a:spcPts val="0"/>
              </a:spcBef>
              <a:spcAft>
                <a:spcPts val="0"/>
              </a:spcAft>
              <a:defRPr/>
            </a:pPr>
            <a:r>
              <a:rPr lang="en-US" i="1" dirty="0" smtClean="0">
                <a:solidFill>
                  <a:schemeClr val="tx1"/>
                </a:solidFill>
                <a:latin typeface="+mj-lt"/>
                <a:cs typeface="Times New Roman" pitchFamily="18" charset="0"/>
              </a:rPr>
              <a:t>-</a:t>
            </a:r>
            <a:r>
              <a:rPr lang="en-US" sz="1600" i="1" dirty="0" smtClean="0">
                <a:solidFill>
                  <a:schemeClr val="tx1"/>
                </a:solidFill>
                <a:latin typeface="+mj-lt"/>
                <a:cs typeface="Times New Roman" pitchFamily="18" charset="0"/>
              </a:rPr>
              <a:t>pollen dispersal kernel</a:t>
            </a:r>
            <a:endParaRPr lang="en-US" sz="1600" i="1" dirty="0">
              <a:solidFill>
                <a:schemeClr val="tx1"/>
              </a:solidFill>
              <a:latin typeface="+mj-lt"/>
              <a:cs typeface="Times New Roman" pitchFamily="18" charset="0"/>
            </a:endParaRPr>
          </a:p>
        </p:txBody>
      </p:sp>
      <p:grpSp>
        <p:nvGrpSpPr>
          <p:cNvPr id="2" name="Groupe 1"/>
          <p:cNvGrpSpPr/>
          <p:nvPr/>
        </p:nvGrpSpPr>
        <p:grpSpPr>
          <a:xfrm>
            <a:off x="1797289" y="25400"/>
            <a:ext cx="7114522" cy="3760996"/>
            <a:chOff x="1797289" y="25400"/>
            <a:chExt cx="7114522" cy="3760996"/>
          </a:xfrm>
        </p:grpSpPr>
        <p:grpSp>
          <p:nvGrpSpPr>
            <p:cNvPr id="25" name="Groupe 24"/>
            <p:cNvGrpSpPr>
              <a:grpSpLocks/>
            </p:cNvGrpSpPr>
            <p:nvPr/>
          </p:nvGrpSpPr>
          <p:grpSpPr bwMode="auto">
            <a:xfrm>
              <a:off x="6673280" y="25400"/>
              <a:ext cx="2238531" cy="3760996"/>
              <a:chOff x="6673817" y="25143"/>
              <a:chExt cx="2238788" cy="3760642"/>
            </a:xfrm>
          </p:grpSpPr>
          <p:pic>
            <p:nvPicPr>
              <p:cNvPr id="9248" name="Picture 4" descr="Feuilcou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50424" y="730414"/>
                <a:ext cx="1402556" cy="14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30"/>
              <p:cNvSpPr txBox="1">
                <a:spLocks noChangeArrowheads="1"/>
              </p:cNvSpPr>
              <p:nvPr/>
            </p:nvSpPr>
            <p:spPr bwMode="auto">
              <a:xfrm flipH="1">
                <a:off x="7084755" y="25143"/>
                <a:ext cx="1808518" cy="861693"/>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algn="ctr" fontAlgn="auto">
                  <a:spcBef>
                    <a:spcPts val="0"/>
                  </a:spcBef>
                  <a:spcAft>
                    <a:spcPts val="0"/>
                  </a:spcAft>
                  <a:defRPr/>
                </a:pPr>
                <a:r>
                  <a:rPr lang="fr-FR" sz="2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CASTANEA   </a:t>
                </a:r>
              </a:p>
              <a:p>
                <a:pPr algn="ctr" fontAlgn="auto">
                  <a:spcBef>
                    <a:spcPts val="0"/>
                  </a:spcBef>
                  <a:spcAft>
                    <a:spcPts val="0"/>
                  </a:spcAft>
                  <a:defRPr/>
                </a:pPr>
                <a:r>
                  <a:rPr lang="en-US" i="1" dirty="0" err="1">
                    <a:cs typeface="Times New Roman" pitchFamily="18" charset="0"/>
                  </a:rPr>
                  <a:t>Dufrêne</a:t>
                </a:r>
                <a:r>
                  <a:rPr lang="en-US" i="1" dirty="0">
                    <a:cs typeface="Times New Roman" pitchFamily="18" charset="0"/>
                  </a:rPr>
                  <a:t> et al. </a:t>
                </a:r>
                <a:r>
                  <a:rPr lang="en-US" i="1" dirty="0" smtClean="0">
                    <a:cs typeface="Times New Roman" pitchFamily="18" charset="0"/>
                  </a:rPr>
                  <a:t>2005</a:t>
                </a:r>
                <a:endParaRPr lang="en-US" i="1" dirty="0">
                  <a:cs typeface="Times New Roman" pitchFamily="18" charset="0"/>
                </a:endParaRPr>
              </a:p>
            </p:txBody>
          </p:sp>
          <p:sp>
            <p:nvSpPr>
              <p:cNvPr id="3" name="ZoneTexte 2"/>
              <p:cNvSpPr txBox="1"/>
              <p:nvPr/>
            </p:nvSpPr>
            <p:spPr>
              <a:xfrm>
                <a:off x="7318572" y="3139515"/>
                <a:ext cx="1594033" cy="646270"/>
              </a:xfrm>
              <a:prstGeom prst="rect">
                <a:avLst/>
              </a:prstGeom>
              <a:noFill/>
              <a:ln>
                <a:solidFill>
                  <a:srgbClr val="00B050"/>
                </a:solidFill>
              </a:ln>
              <a:effectLst>
                <a:glow rad="101600">
                  <a:schemeClr val="accent3">
                    <a:satMod val="175000"/>
                    <a:alpha val="40000"/>
                  </a:schemeClr>
                </a:glow>
              </a:effectLst>
            </p:spPr>
            <p:txBody>
              <a:bodyPr>
                <a:spAutoFit/>
              </a:bodyPr>
              <a:lstStyle/>
              <a:p>
                <a:pPr algn="ctr" fontAlgn="auto">
                  <a:spcBef>
                    <a:spcPts val="0"/>
                  </a:spcBef>
                  <a:spcAft>
                    <a:spcPts val="0"/>
                  </a:spcAft>
                  <a:defRPr/>
                </a:pPr>
                <a:r>
                  <a:rPr lang="fr-FR" dirty="0" smtClean="0">
                    <a:solidFill>
                      <a:schemeClr val="accent3">
                        <a:lumMod val="50000"/>
                      </a:schemeClr>
                    </a:solidFill>
                    <a:latin typeface="+mn-lt"/>
                    <a:cs typeface="+mn-cs"/>
                  </a:rPr>
                  <a:t>Date of </a:t>
                </a:r>
                <a:r>
                  <a:rPr lang="fr-FR" dirty="0" err="1">
                    <a:solidFill>
                      <a:schemeClr val="accent3">
                        <a:lumMod val="50000"/>
                      </a:schemeClr>
                    </a:solidFill>
                  </a:rPr>
                  <a:t>Budburst</a:t>
                </a:r>
                <a:r>
                  <a:rPr lang="fr-FR" dirty="0">
                    <a:solidFill>
                      <a:schemeClr val="accent3">
                        <a:lumMod val="50000"/>
                      </a:schemeClr>
                    </a:solidFill>
                  </a:rPr>
                  <a:t> </a:t>
                </a:r>
                <a:endParaRPr lang="fr-FR" dirty="0">
                  <a:solidFill>
                    <a:schemeClr val="accent3">
                      <a:lumMod val="50000"/>
                    </a:schemeClr>
                  </a:solidFill>
                  <a:latin typeface="+mn-lt"/>
                  <a:cs typeface="+mn-cs"/>
                </a:endParaRPr>
              </a:p>
            </p:txBody>
          </p:sp>
          <p:sp>
            <p:nvSpPr>
              <p:cNvPr id="32" name="Flèche droite 31"/>
              <p:cNvSpPr/>
              <p:nvPr/>
            </p:nvSpPr>
            <p:spPr>
              <a:xfrm rot="5400000">
                <a:off x="7685818" y="2230250"/>
                <a:ext cx="479127" cy="380413"/>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p>
            </p:txBody>
          </p:sp>
          <p:sp>
            <p:nvSpPr>
              <p:cNvPr id="24" name="Flèche à angle droit 23"/>
              <p:cNvSpPr/>
              <p:nvPr/>
            </p:nvSpPr>
            <p:spPr>
              <a:xfrm flipH="1" flipV="1">
                <a:off x="6673817" y="1062114"/>
                <a:ext cx="760813" cy="1644183"/>
              </a:xfrm>
              <a:prstGeom prst="bentUpArrow">
                <a:avLst>
                  <a:gd name="adj1" fmla="val 21391"/>
                  <a:gd name="adj2" fmla="val 28588"/>
                  <a:gd name="adj3" fmla="val 26794"/>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p>
            </p:txBody>
          </p:sp>
        </p:grpSp>
        <p:sp>
          <p:nvSpPr>
            <p:cNvPr id="40" name="Flèche à angle droit 39"/>
            <p:cNvSpPr/>
            <p:nvPr/>
          </p:nvSpPr>
          <p:spPr bwMode="auto">
            <a:xfrm flipH="1" flipV="1">
              <a:off x="1797289" y="25400"/>
              <a:ext cx="5042355" cy="1644338"/>
            </a:xfrm>
            <a:prstGeom prst="bentUpArrow">
              <a:avLst>
                <a:gd name="adj1" fmla="val 7812"/>
                <a:gd name="adj2" fmla="val 26002"/>
                <a:gd name="adj3" fmla="val 26147"/>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p>
          </p:txBody>
        </p:sp>
      </p:grpSp>
      <p:sp>
        <p:nvSpPr>
          <p:cNvPr id="8" name="Espace réservé du numéro de diapositive 7"/>
          <p:cNvSpPr>
            <a:spLocks noGrp="1"/>
          </p:cNvSpPr>
          <p:nvPr>
            <p:ph type="sldNum" sz="quarter" idx="12"/>
          </p:nvPr>
        </p:nvSpPr>
        <p:spPr/>
        <p:txBody>
          <a:bodyPr/>
          <a:lstStyle/>
          <a:p>
            <a:fld id="{94134CBC-74DF-8E49-A4D0-A43DA108708C}" type="slidenum">
              <a:rPr lang="en-AU" smtClean="0"/>
              <a:t>8</a:t>
            </a:fld>
            <a:endParaRPr lang="en-AU"/>
          </a:p>
        </p:txBody>
      </p:sp>
    </p:spTree>
    <p:extLst>
      <p:ext uri="{BB962C8B-B14F-4D97-AF65-F5344CB8AC3E}">
        <p14:creationId xmlns:p14="http://schemas.microsoft.com/office/powerpoint/2010/main" val="39042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7101467" y="4632996"/>
            <a:ext cx="1782933" cy="520982"/>
          </a:xfrm>
          <a:prstGeom prst="ellipse">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6" name="Picture 4" descr="bd00028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413" y="1484313"/>
            <a:ext cx="1539875" cy="2366962"/>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179388" y="1989138"/>
            <a:ext cx="2181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b="1" dirty="0"/>
              <a:t>Question(s)</a:t>
            </a:r>
          </a:p>
          <a:p>
            <a:r>
              <a:rPr lang="fr-FR" sz="2400" b="1" dirty="0"/>
              <a:t>Spécifique(s) </a:t>
            </a:r>
          </a:p>
        </p:txBody>
      </p:sp>
      <p:pic>
        <p:nvPicPr>
          <p:cNvPr id="13318" name="Picture 6" descr="ventoux_foret_atmne_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7900" y="1268413"/>
            <a:ext cx="2122488" cy="2828925"/>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7164388" y="2060575"/>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b="1"/>
              <a:t>Réalité</a:t>
            </a:r>
          </a:p>
        </p:txBody>
      </p:sp>
      <p:sp>
        <p:nvSpPr>
          <p:cNvPr id="13320" name="Text Box 8"/>
          <p:cNvSpPr txBox="1">
            <a:spLocks noChangeArrowheads="1"/>
          </p:cNvSpPr>
          <p:nvPr/>
        </p:nvSpPr>
        <p:spPr bwMode="auto">
          <a:xfrm>
            <a:off x="2396013" y="4816476"/>
            <a:ext cx="39789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fr-FR" sz="2800" b="1" dirty="0"/>
              <a:t>Modéliser </a:t>
            </a:r>
          </a:p>
          <a:p>
            <a:pPr algn="ctr"/>
            <a:r>
              <a:rPr lang="fr-FR" b="1" dirty="0" smtClean="0"/>
              <a:t>Construire </a:t>
            </a:r>
            <a:r>
              <a:rPr lang="fr-FR" b="1" dirty="0"/>
              <a:t>une abstraction </a:t>
            </a:r>
            <a:r>
              <a:rPr lang="fr-FR" b="1" dirty="0" smtClean="0"/>
              <a:t>dune </a:t>
            </a:r>
            <a:r>
              <a:rPr lang="fr-FR" b="1" dirty="0"/>
              <a:t>réalité </a:t>
            </a:r>
          </a:p>
          <a:p>
            <a:pPr algn="ctr"/>
            <a:r>
              <a:rPr lang="fr-FR" b="1" dirty="0"/>
              <a:t>en définissant un système </a:t>
            </a:r>
          </a:p>
        </p:txBody>
      </p:sp>
      <p:sp>
        <p:nvSpPr>
          <p:cNvPr id="13322" name="AutoShape 10"/>
          <p:cNvSpPr>
            <a:spLocks/>
          </p:cNvSpPr>
          <p:nvPr/>
        </p:nvSpPr>
        <p:spPr bwMode="auto">
          <a:xfrm rot="5400000">
            <a:off x="3983831" y="3390107"/>
            <a:ext cx="719137" cy="2133600"/>
          </a:xfrm>
          <a:prstGeom prst="rightBrace">
            <a:avLst>
              <a:gd name="adj1" fmla="val 247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AU"/>
          </a:p>
        </p:txBody>
      </p:sp>
      <p:pic>
        <p:nvPicPr>
          <p:cNvPr id="13323" name="Picture 11" descr="MCj0434810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97554"/>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3324" name="Text Box 12"/>
          <p:cNvSpPr txBox="1">
            <a:spLocks noChangeArrowheads="1"/>
          </p:cNvSpPr>
          <p:nvPr/>
        </p:nvSpPr>
        <p:spPr bwMode="auto">
          <a:xfrm>
            <a:off x="1908175" y="698674"/>
            <a:ext cx="5316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b="1">
                <a:solidFill>
                  <a:schemeClr val="accent2"/>
                </a:solidFill>
              </a:rPr>
              <a:t>Champ de recherches scientifiques</a:t>
            </a:r>
          </a:p>
        </p:txBody>
      </p:sp>
      <p:pic>
        <p:nvPicPr>
          <p:cNvPr id="13325" name="Picture 13" descr="pe01832_"/>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7088" y="3716338"/>
            <a:ext cx="19177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6249881"/>
            <a:ext cx="9158110" cy="608120"/>
          </a:xfrm>
          <a:prstGeom prst="rect">
            <a:avLst/>
          </a:prstGeom>
          <a:solidFill>
            <a:srgbClr val="0000FF"/>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8000" b="1" i="1" dirty="0">
                <a:solidFill>
                  <a:schemeClr val="bg1"/>
                </a:solidFill>
              </a:rPr>
              <a:t>Chaire Modélisation Mathématique et Biodiversité</a:t>
            </a:r>
            <a:br>
              <a:rPr lang="fr-FR" sz="8000" b="1" i="1" dirty="0">
                <a:solidFill>
                  <a:schemeClr val="bg1"/>
                </a:solidFill>
              </a:rPr>
            </a:br>
            <a:r>
              <a:rPr lang="fr-FR" sz="8000" b="1" i="1" dirty="0" smtClean="0">
                <a:solidFill>
                  <a:schemeClr val="bg1"/>
                </a:solidFill>
              </a:rPr>
              <a:t>Ecole </a:t>
            </a:r>
            <a:r>
              <a:rPr lang="fr-FR" sz="8000" b="1" i="1" dirty="0">
                <a:solidFill>
                  <a:schemeClr val="bg1"/>
                </a:solidFill>
              </a:rPr>
              <a:t>Polytechnique, Muséum national d'Histoire </a:t>
            </a:r>
            <a:r>
              <a:rPr lang="fr-FR" sz="8000" b="1" i="1" dirty="0" smtClean="0">
                <a:solidFill>
                  <a:schemeClr val="bg1"/>
                </a:solidFill>
              </a:rPr>
              <a:t>naturelle</a:t>
            </a:r>
            <a:endParaRPr lang="fr-FR" sz="3600" dirty="0">
              <a:solidFill>
                <a:srgbClr val="CCFFCC"/>
              </a:solidFill>
            </a:endParaRPr>
          </a:p>
        </p:txBody>
      </p:sp>
      <p:sp>
        <p:nvSpPr>
          <p:cNvPr id="14" name="Title 1"/>
          <p:cNvSpPr txBox="1">
            <a:spLocks/>
          </p:cNvSpPr>
          <p:nvPr/>
        </p:nvSpPr>
        <p:spPr>
          <a:xfrm>
            <a:off x="1" y="0"/>
            <a:ext cx="9158110" cy="493889"/>
          </a:xfrm>
          <a:prstGeom prst="rect">
            <a:avLst/>
          </a:prstGeom>
          <a:solidFill>
            <a:srgbClr val="CCFFC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0000FF"/>
                </a:solidFill>
              </a:rPr>
              <a:t>Généalogie d’une réflexion</a:t>
            </a:r>
            <a:endParaRPr lang="fr-FR" sz="3600" dirty="0">
              <a:solidFill>
                <a:srgbClr val="0000FF"/>
              </a:solidFill>
            </a:endParaRPr>
          </a:p>
        </p:txBody>
      </p:sp>
      <p:sp>
        <p:nvSpPr>
          <p:cNvPr id="15" name="ZoneTexte 14"/>
          <p:cNvSpPr txBox="1"/>
          <p:nvPr/>
        </p:nvSpPr>
        <p:spPr>
          <a:xfrm>
            <a:off x="7359588" y="4708821"/>
            <a:ext cx="1266693" cy="369332"/>
          </a:xfrm>
          <a:prstGeom prst="rect">
            <a:avLst/>
          </a:prstGeom>
          <a:noFill/>
        </p:spPr>
        <p:txBody>
          <a:bodyPr wrap="none" rtlCol="0">
            <a:spAutoFit/>
          </a:bodyPr>
          <a:lstStyle/>
          <a:p>
            <a:r>
              <a:rPr lang="fr-FR" b="1" dirty="0" smtClean="0">
                <a:solidFill>
                  <a:srgbClr val="C00000"/>
                </a:solidFill>
              </a:rPr>
              <a:t>Dialectique</a:t>
            </a:r>
            <a:endParaRPr lang="en-US" b="1" dirty="0">
              <a:solidFill>
                <a:srgbClr val="C00000"/>
              </a:solidFill>
            </a:endParaRPr>
          </a:p>
        </p:txBody>
      </p:sp>
      <p:sp>
        <p:nvSpPr>
          <p:cNvPr id="2" name="Espace réservé du numéro de diapositive 1"/>
          <p:cNvSpPr>
            <a:spLocks noGrp="1"/>
          </p:cNvSpPr>
          <p:nvPr>
            <p:ph type="sldNum" sz="quarter" idx="12"/>
          </p:nvPr>
        </p:nvSpPr>
        <p:spPr/>
        <p:txBody>
          <a:bodyPr/>
          <a:lstStyle/>
          <a:p>
            <a:fld id="{94134CBC-74DF-8E49-A4D0-A43DA108708C}" type="slidenum">
              <a:rPr lang="en-AU" smtClean="0"/>
              <a:t>9</a:t>
            </a:fld>
            <a:endParaRPr lang="en-AU"/>
          </a:p>
        </p:txBody>
      </p:sp>
    </p:spTree>
    <p:extLst>
      <p:ext uri="{BB962C8B-B14F-4D97-AF65-F5344CB8AC3E}">
        <p14:creationId xmlns:p14="http://schemas.microsoft.com/office/powerpoint/2010/main" val="3542922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1318</TotalTime>
  <Words>2591</Words>
  <Application>Microsoft Office PowerPoint</Application>
  <PresentationFormat>Affichage à l'écran (4:3)</PresentationFormat>
  <Paragraphs>489</Paragraphs>
  <Slides>42</Slides>
  <Notes>13</Notes>
  <HiddenSlides>0</HiddenSlides>
  <MMClips>0</MMClips>
  <ScaleCrop>false</ScaleCrop>
  <HeadingPairs>
    <vt:vector size="8" baseType="variant">
      <vt:variant>
        <vt:lpstr>Thème</vt:lpstr>
      </vt:variant>
      <vt:variant>
        <vt:i4>1</vt:i4>
      </vt:variant>
      <vt:variant>
        <vt:lpstr>Liaisons</vt:lpstr>
      </vt:variant>
      <vt:variant>
        <vt:i4>2</vt:i4>
      </vt:variant>
      <vt:variant>
        <vt:lpstr>Serveurs OLE incorporés</vt:lpstr>
      </vt:variant>
      <vt:variant>
        <vt:i4>3</vt:i4>
      </vt:variant>
      <vt:variant>
        <vt:lpstr>Titres des diapositives</vt:lpstr>
      </vt:variant>
      <vt:variant>
        <vt:i4>42</vt:i4>
      </vt:variant>
    </vt:vector>
  </HeadingPairs>
  <TitlesOfParts>
    <vt:vector size="48" baseType="lpstr">
      <vt:lpstr>Office Theme</vt:lpstr>
      <vt:lpstr>\\localhost\Users\hendrikdavi\Dropbox\Macintosh HD:Users:hendrikdavi:Dropbox:mémoire-vs10.docx!OLE_LINK4</vt:lpstr>
      <vt:lpstr>\\localhost\Users\hendrikdavi\Desktop\Macintosh HD:Users:hendrikdavi:Desktop:mémoire-vs10.docx!OLE_LINK3</vt:lpstr>
      <vt:lpstr>Picture</vt:lpstr>
      <vt:lpstr>Équation</vt:lpstr>
      <vt:lpstr>Equation</vt:lpstr>
      <vt:lpstr>Faits, modèles et théories en écologie : Revisiter les intuitions de Levins à partir de la philosophie de Gödel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référence des termes dans les modèles</vt:lpstr>
      <vt:lpstr>La notion d’espace des concepts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Faits, Modèles et théorie en écologie : de Levins à Gödel</dc:title>
  <dc:creator>hendrik davi</dc:creator>
  <cp:lastModifiedBy>hdavi</cp:lastModifiedBy>
  <cp:revision>130</cp:revision>
  <dcterms:created xsi:type="dcterms:W3CDTF">2013-11-22T15:24:02Z</dcterms:created>
  <dcterms:modified xsi:type="dcterms:W3CDTF">2014-05-12T11:18:38Z</dcterms:modified>
</cp:coreProperties>
</file>